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74" r:id="rId4"/>
    <p:sldId id="272" r:id="rId5"/>
    <p:sldId id="275" r:id="rId6"/>
    <p:sldId id="277" r:id="rId7"/>
    <p:sldId id="283" r:id="rId8"/>
    <p:sldId id="278" r:id="rId9"/>
    <p:sldId id="279" r:id="rId10"/>
    <p:sldId id="280" r:id="rId11"/>
    <p:sldId id="281" r:id="rId12"/>
    <p:sldId id="284" r:id="rId13"/>
    <p:sldId id="309" r:id="rId14"/>
    <p:sldId id="312" r:id="rId15"/>
    <p:sldId id="308" r:id="rId16"/>
    <p:sldId id="268" r:id="rId17"/>
    <p:sldId id="304" r:id="rId18"/>
    <p:sldId id="293" r:id="rId19"/>
    <p:sldId id="294" r:id="rId20"/>
    <p:sldId id="302" r:id="rId21"/>
    <p:sldId id="298" r:id="rId22"/>
    <p:sldId id="303" r:id="rId23"/>
    <p:sldId id="295" r:id="rId24"/>
    <p:sldId id="296" r:id="rId25"/>
    <p:sldId id="300" r:id="rId26"/>
    <p:sldId id="301" r:id="rId27"/>
    <p:sldId id="313" r:id="rId28"/>
    <p:sldId id="307" r:id="rId29"/>
    <p:sldId id="306" r:id="rId30"/>
    <p:sldId id="291" r:id="rId31"/>
    <p:sldId id="288" r:id="rId32"/>
    <p:sldId id="289" r:id="rId33"/>
    <p:sldId id="290" r:id="rId34"/>
    <p:sldId id="292" r:id="rId35"/>
    <p:sldId id="299" r:id="rId36"/>
    <p:sldId id="273" r:id="rId3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F0FF"/>
    <a:srgbClr val="D6FCEF"/>
    <a:srgbClr val="C4EB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5"/>
    <p:restoredTop sz="94703"/>
  </p:normalViewPr>
  <p:slideViewPr>
    <p:cSldViewPr snapToGrid="0">
      <p:cViewPr varScale="1">
        <p:scale>
          <a:sx n="101" d="100"/>
          <a:sy n="101" d="100"/>
        </p:scale>
        <p:origin x="208" y="7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07:48:25.059"/>
    </inkml:context>
    <inkml:brush xml:id="br0">
      <inkml:brushProperty name="width" value="0.035" units="cm"/>
      <inkml:brushProperty name="height" value="0.035" units="cm"/>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07:48:25.059"/>
    </inkml:context>
    <inkml:brush xml:id="br0">
      <inkml:brushProperty name="width" value="0.035" units="cm"/>
      <inkml:brushProperty name="height" value="0.03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06:42:06.739"/>
    </inkml:context>
    <inkml:brush xml:id="br0">
      <inkml:brushProperty name="width" value="0.035" units="cm"/>
      <inkml:brushProperty name="height" value="0.03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0947A-624E-0E49-8E26-419B20921762}" type="datetimeFigureOut">
              <a:rPr lang="en-US" smtClean="0"/>
              <a:t>5/27/25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69BED-11C6-2749-8D29-24F05340C8B8}" type="slidenum">
              <a:rPr lang="en-US" smtClean="0"/>
              <a:t>‹#›</a:t>
            </a:fld>
            <a:endParaRPr lang="en-US"/>
          </a:p>
        </p:txBody>
      </p:sp>
    </p:spTree>
    <p:extLst>
      <p:ext uri="{BB962C8B-B14F-4D97-AF65-F5344CB8AC3E}">
        <p14:creationId xmlns:p14="http://schemas.microsoft.com/office/powerpoint/2010/main" val="988588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969BED-11C6-2749-8D29-24F05340C8B8}" type="slidenum">
              <a:rPr lang="en-US" smtClean="0"/>
              <a:t>12</a:t>
            </a:fld>
            <a:endParaRPr lang="en-US"/>
          </a:p>
        </p:txBody>
      </p:sp>
    </p:spTree>
    <p:extLst>
      <p:ext uri="{BB962C8B-B14F-4D97-AF65-F5344CB8AC3E}">
        <p14:creationId xmlns:p14="http://schemas.microsoft.com/office/powerpoint/2010/main" val="2425022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969BED-11C6-2749-8D29-24F05340C8B8}" type="slidenum">
              <a:rPr lang="en-US" smtClean="0"/>
              <a:t>21</a:t>
            </a:fld>
            <a:endParaRPr lang="en-US"/>
          </a:p>
        </p:txBody>
      </p:sp>
    </p:spTree>
    <p:extLst>
      <p:ext uri="{BB962C8B-B14F-4D97-AF65-F5344CB8AC3E}">
        <p14:creationId xmlns:p14="http://schemas.microsoft.com/office/powerpoint/2010/main" val="420317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969BED-11C6-2749-8D29-24F05340C8B8}" type="slidenum">
              <a:rPr lang="en-US" smtClean="0"/>
              <a:t>31</a:t>
            </a:fld>
            <a:endParaRPr lang="en-US"/>
          </a:p>
        </p:txBody>
      </p:sp>
    </p:spTree>
    <p:extLst>
      <p:ext uri="{BB962C8B-B14F-4D97-AF65-F5344CB8AC3E}">
        <p14:creationId xmlns:p14="http://schemas.microsoft.com/office/powerpoint/2010/main" val="203835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46C1-59CA-3AB6-C5AF-8B75A2F225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C82881-31D2-A94B-AE52-3BDBE08059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D611E3-2854-4CD7-9A30-F0037ACEF51A}"/>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5" name="Footer Placeholder 4">
            <a:extLst>
              <a:ext uri="{FF2B5EF4-FFF2-40B4-BE49-F238E27FC236}">
                <a16:creationId xmlns:a16="http://schemas.microsoft.com/office/drawing/2014/main" id="{D84B0731-B2A7-272E-16CA-9B283A152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D7C7F-4905-642C-12BF-80A6C158FEE3}"/>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331593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9E65-0B8F-F04C-483F-80C5D4478C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1BC9BF-BD6B-15D1-C434-F948014DE6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78792-1481-34AC-162A-5F529B3F4B57}"/>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5" name="Footer Placeholder 4">
            <a:extLst>
              <a:ext uri="{FF2B5EF4-FFF2-40B4-BE49-F238E27FC236}">
                <a16:creationId xmlns:a16="http://schemas.microsoft.com/office/drawing/2014/main" id="{BFEC4209-06E7-823F-5901-48703ACAA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EF34E-E80F-7A61-AB40-FAC9252CFBE9}"/>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56297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EE13C7-6843-5B55-A041-A00CEAF21A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ADBA12-8260-D996-21B7-95A82CE88C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211A9-3A5A-E43C-2DF2-5D9AE33A695B}"/>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5" name="Footer Placeholder 4">
            <a:extLst>
              <a:ext uri="{FF2B5EF4-FFF2-40B4-BE49-F238E27FC236}">
                <a16:creationId xmlns:a16="http://schemas.microsoft.com/office/drawing/2014/main" id="{D4FDB9ED-AD75-81BE-230C-10434B963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F88A5-C52F-5862-0F54-93D749C386E3}"/>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252052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FE184-A01D-AA29-2B14-00F8F30CDA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2BC91-5A2B-8153-6AF0-B2E50CF969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2FEE9-22C4-11F5-128D-F4E86C9B0E90}"/>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5" name="Footer Placeholder 4">
            <a:extLst>
              <a:ext uri="{FF2B5EF4-FFF2-40B4-BE49-F238E27FC236}">
                <a16:creationId xmlns:a16="http://schemas.microsoft.com/office/drawing/2014/main" id="{1254AC41-7B9C-73B3-D0BA-913C53596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C4812-61D8-DA96-6CBD-85FE7E4C67C4}"/>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67895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EB428-6CD6-80BF-F44B-F3DFCAD9DE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41409B-8C8D-20A6-E79E-EDFDDA91C1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51E78F-1BA4-07FB-77F3-F7B09168123D}"/>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5" name="Footer Placeholder 4">
            <a:extLst>
              <a:ext uri="{FF2B5EF4-FFF2-40B4-BE49-F238E27FC236}">
                <a16:creationId xmlns:a16="http://schemas.microsoft.com/office/drawing/2014/main" id="{DDC4C52F-6B5D-A7F5-4D0B-B6C967C7B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1AE52-819C-437B-62AB-34B2B598160C}"/>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698280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B246-5C11-C8BC-BBE3-A7BA2312E6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2DCAE4-5EB5-0A75-5BF2-0C5F00BAD1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827DCB-346B-272A-04D4-5DCB269C0B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DEB2CE-72A3-3EF6-CE9A-382680908BF3}"/>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6" name="Footer Placeholder 5">
            <a:extLst>
              <a:ext uri="{FF2B5EF4-FFF2-40B4-BE49-F238E27FC236}">
                <a16:creationId xmlns:a16="http://schemas.microsoft.com/office/drawing/2014/main" id="{0645D366-6C19-60CC-0FF9-B5BA7B246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670A1-DAA2-0EED-E7EA-6CC5FCE3A057}"/>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1626622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C4C8-63EE-8531-2CD1-C04058D8F5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C6EA8B-AE8B-4973-AB15-07FDB426EA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1CBDF3-F8D0-BBA8-1E2C-C611401BF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111ADE-5C86-5FCB-7881-C1803293F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F0C069-F668-AB92-03A3-01EB4DE498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CD33E5-5F85-BA7D-F690-EC5BE9AA544C}"/>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8" name="Footer Placeholder 7">
            <a:extLst>
              <a:ext uri="{FF2B5EF4-FFF2-40B4-BE49-F238E27FC236}">
                <a16:creationId xmlns:a16="http://schemas.microsoft.com/office/drawing/2014/main" id="{E6B7FC59-78B6-DC9B-F8E7-09140B0A65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D5B5D7-FD4A-3264-D4C8-01EB7AAAEA03}"/>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1480883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7791-4D5E-CBD5-7598-93B8559A45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0D8114-65A2-C9D6-5E19-1A7515CB2E5A}"/>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4" name="Footer Placeholder 3">
            <a:extLst>
              <a:ext uri="{FF2B5EF4-FFF2-40B4-BE49-F238E27FC236}">
                <a16:creationId xmlns:a16="http://schemas.microsoft.com/office/drawing/2014/main" id="{4709DD13-7F78-0D0F-4881-C9D6F07033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54CD64-03EF-40FA-A316-9277CF828A5E}"/>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84480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730C0B-401C-730F-9416-9A76B8413485}"/>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3" name="Footer Placeholder 2">
            <a:extLst>
              <a:ext uri="{FF2B5EF4-FFF2-40B4-BE49-F238E27FC236}">
                <a16:creationId xmlns:a16="http://schemas.microsoft.com/office/drawing/2014/main" id="{B0D03BD9-4387-EEFA-421B-B3971FD3A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2ED811-5D43-B718-27C6-8515008B8841}"/>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21041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2A15-79DF-389A-81B0-4B28EBF273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02A380-26B7-61FF-5EE6-A30AB29AF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283FE0-577B-9614-369C-197DE2980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50E15B-5537-BEEF-9EE6-98A8996D46C0}"/>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6" name="Footer Placeholder 5">
            <a:extLst>
              <a:ext uri="{FF2B5EF4-FFF2-40B4-BE49-F238E27FC236}">
                <a16:creationId xmlns:a16="http://schemas.microsoft.com/office/drawing/2014/main" id="{59055F72-DC56-EDC4-E8D8-EC460D2CB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7E131-EA2A-FC53-916A-C221D5CE3A61}"/>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3701542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52CA-C2F0-31DE-1A70-7D138D33F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3A6F6-8CBE-9C1E-433D-D2D8C27271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9A5DCD-391F-976E-6D93-CBB1AFE03F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46F87-46FE-EAC4-F312-4C8BDA7AA439}"/>
              </a:ext>
            </a:extLst>
          </p:cNvPr>
          <p:cNvSpPr>
            <a:spLocks noGrp="1"/>
          </p:cNvSpPr>
          <p:nvPr>
            <p:ph type="dt" sz="half" idx="10"/>
          </p:nvPr>
        </p:nvSpPr>
        <p:spPr/>
        <p:txBody>
          <a:bodyPr/>
          <a:lstStyle/>
          <a:p>
            <a:fld id="{33C19858-B250-0A47-9590-D9F03D6EF2F8}" type="datetimeFigureOut">
              <a:rPr lang="en-US" smtClean="0"/>
              <a:t>5/27/25</a:t>
            </a:fld>
            <a:endParaRPr lang="en-US"/>
          </a:p>
        </p:txBody>
      </p:sp>
      <p:sp>
        <p:nvSpPr>
          <p:cNvPr id="6" name="Footer Placeholder 5">
            <a:extLst>
              <a:ext uri="{FF2B5EF4-FFF2-40B4-BE49-F238E27FC236}">
                <a16:creationId xmlns:a16="http://schemas.microsoft.com/office/drawing/2014/main" id="{8C9851F8-E7CE-8A6A-E80C-E77C87AF90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F7EB9B-6644-4A45-0D7A-72AC324CD7FD}"/>
              </a:ext>
            </a:extLst>
          </p:cNvPr>
          <p:cNvSpPr>
            <a:spLocks noGrp="1"/>
          </p:cNvSpPr>
          <p:nvPr>
            <p:ph type="sldNum" sz="quarter" idx="12"/>
          </p:nvPr>
        </p:nvSpPr>
        <p:spPr/>
        <p:txBody>
          <a:bodyPr/>
          <a:lstStyle/>
          <a:p>
            <a:fld id="{73D76DA3-87EA-C748-9D3A-A57537CE6465}" type="slidenum">
              <a:rPr lang="en-US" smtClean="0"/>
              <a:t>‹#›</a:t>
            </a:fld>
            <a:endParaRPr lang="en-US"/>
          </a:p>
        </p:txBody>
      </p:sp>
    </p:spTree>
    <p:extLst>
      <p:ext uri="{BB962C8B-B14F-4D97-AF65-F5344CB8AC3E}">
        <p14:creationId xmlns:p14="http://schemas.microsoft.com/office/powerpoint/2010/main" val="269353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AD3C35-8D78-6BEA-F146-0975EAEFD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0D87D2-5F82-5413-E2D3-3312E93FD3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83EFCF-6439-C10F-097B-B87103B4A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C19858-B250-0A47-9590-D9F03D6EF2F8}" type="datetimeFigureOut">
              <a:rPr lang="en-US" smtClean="0"/>
              <a:t>5/27/25</a:t>
            </a:fld>
            <a:endParaRPr lang="en-US"/>
          </a:p>
        </p:txBody>
      </p:sp>
      <p:sp>
        <p:nvSpPr>
          <p:cNvPr id="5" name="Footer Placeholder 4">
            <a:extLst>
              <a:ext uri="{FF2B5EF4-FFF2-40B4-BE49-F238E27FC236}">
                <a16:creationId xmlns:a16="http://schemas.microsoft.com/office/drawing/2014/main" id="{CA2D6D8B-CFCA-6D6E-6C8B-E8FC29547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5911E6-7FB6-6BF2-F02F-9D70077627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D76DA3-87EA-C748-9D3A-A57537CE6465}" type="slidenum">
              <a:rPr lang="en-US" smtClean="0"/>
              <a:t>‹#›</a:t>
            </a:fld>
            <a:endParaRPr lang="en-US"/>
          </a:p>
        </p:txBody>
      </p:sp>
    </p:spTree>
    <p:extLst>
      <p:ext uri="{BB962C8B-B14F-4D97-AF65-F5344CB8AC3E}">
        <p14:creationId xmlns:p14="http://schemas.microsoft.com/office/powerpoint/2010/main" val="855785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70.png"/><Relationship Id="rId7"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3" Type="http://schemas.openxmlformats.org/officeDocument/2006/relationships/image" Target="../media/image33.png"/><Relationship Id="rId3" Type="http://schemas.openxmlformats.org/officeDocument/2006/relationships/customXml" Target="../ink/ink2.xml"/><Relationship Id="rId12"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image" Target="../media/image25.png"/><Relationship Id="rId9" Type="http://schemas.openxmlformats.org/officeDocument/2006/relationships/image" Target="../media/image2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hyperlink" Target="https://dsrc.haifa.ac.il/?playlist=1d7a133&amp;video=c6e22b5"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7.xml"/><Relationship Id="rId6" Type="http://schemas.openxmlformats.org/officeDocument/2006/relationships/image" Target="../media/image610.png"/><Relationship Id="rId5" Type="http://schemas.openxmlformats.org/officeDocument/2006/relationships/image" Target="../media/image7.gif"/><Relationship Id="rId10" Type="http://schemas.openxmlformats.org/officeDocument/2006/relationships/image" Target="../media/image10.png"/><Relationship Id="rId4" Type="http://schemas.openxmlformats.org/officeDocument/2006/relationships/image" Target="../media/image6.emf"/><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D2B7-42C2-56B7-6918-904FF14BF550}"/>
              </a:ext>
            </a:extLst>
          </p:cNvPr>
          <p:cNvSpPr>
            <a:spLocks noGrp="1"/>
          </p:cNvSpPr>
          <p:nvPr>
            <p:ph type="ctrTitle"/>
          </p:nvPr>
        </p:nvSpPr>
        <p:spPr>
          <a:xfrm>
            <a:off x="1524000" y="1600200"/>
            <a:ext cx="9144000" cy="2387600"/>
          </a:xfrm>
        </p:spPr>
        <p:txBody>
          <a:bodyPr>
            <a:normAutofit/>
          </a:bodyPr>
          <a:lstStyle/>
          <a:p>
            <a:r>
              <a:rPr lang="en-US" sz="4800" b="1" dirty="0"/>
              <a:t>Physics-Informed Neural Networks (PINNs)</a:t>
            </a:r>
            <a:endParaRPr lang="en-US" sz="4800" dirty="0"/>
          </a:p>
        </p:txBody>
      </p:sp>
      <p:sp>
        <p:nvSpPr>
          <p:cNvPr id="3" name="Subtitle 2">
            <a:extLst>
              <a:ext uri="{FF2B5EF4-FFF2-40B4-BE49-F238E27FC236}">
                <a16:creationId xmlns:a16="http://schemas.microsoft.com/office/drawing/2014/main" id="{A2A35E09-F220-5AD4-9D2A-B5486C561145}"/>
              </a:ext>
            </a:extLst>
          </p:cNvPr>
          <p:cNvSpPr>
            <a:spLocks noGrp="1"/>
          </p:cNvSpPr>
          <p:nvPr>
            <p:ph type="subTitle" idx="1"/>
          </p:nvPr>
        </p:nvSpPr>
        <p:spPr>
          <a:xfrm>
            <a:off x="1524000" y="4429919"/>
            <a:ext cx="9144000" cy="1655762"/>
          </a:xfrm>
        </p:spPr>
        <p:txBody>
          <a:bodyPr/>
          <a:lstStyle/>
          <a:p>
            <a:r>
              <a:rPr lang="en-US" b="1"/>
              <a:t>Imri Aharoni, DSRC data scientist</a:t>
            </a:r>
            <a:endParaRPr lang="en-US"/>
          </a:p>
          <a:p>
            <a:r>
              <a:rPr lang="en-IL" b="1"/>
              <a:t>HiAI 2025, University of Haifa AI Conference </a:t>
            </a:r>
            <a:endParaRPr lang="en-US" dirty="0"/>
          </a:p>
        </p:txBody>
      </p:sp>
      <p:pic>
        <p:nvPicPr>
          <p:cNvPr id="4" name="Picture 3" descr="A logo with colorful circles and text&#10;&#10;Description automatically generated">
            <a:extLst>
              <a:ext uri="{FF2B5EF4-FFF2-40B4-BE49-F238E27FC236}">
                <a16:creationId xmlns:a16="http://schemas.microsoft.com/office/drawing/2014/main" id="{08D453C5-2D86-D7F5-C398-6BDACA2E41F8}"/>
              </a:ext>
            </a:extLst>
          </p:cNvPr>
          <p:cNvPicPr>
            <a:picLocks noChangeAspect="1"/>
          </p:cNvPicPr>
          <p:nvPr/>
        </p:nvPicPr>
        <p:blipFill>
          <a:blip r:embed="rId2"/>
          <a:stretch>
            <a:fillRect/>
          </a:stretch>
        </p:blipFill>
        <p:spPr>
          <a:xfrm>
            <a:off x="9250901" y="262251"/>
            <a:ext cx="2556639" cy="1791660"/>
          </a:xfrm>
          <a:prstGeom prst="rect">
            <a:avLst/>
          </a:prstGeom>
        </p:spPr>
      </p:pic>
      <p:pic>
        <p:nvPicPr>
          <p:cNvPr id="6" name="Picture 5" descr="A blue and black logo&#10;&#10;Description automatically generated">
            <a:extLst>
              <a:ext uri="{FF2B5EF4-FFF2-40B4-BE49-F238E27FC236}">
                <a16:creationId xmlns:a16="http://schemas.microsoft.com/office/drawing/2014/main" id="{2507C5B1-F9E1-5575-3505-745221DE6597}"/>
              </a:ext>
            </a:extLst>
          </p:cNvPr>
          <p:cNvPicPr>
            <a:picLocks noChangeAspect="1"/>
          </p:cNvPicPr>
          <p:nvPr/>
        </p:nvPicPr>
        <p:blipFill>
          <a:blip r:embed="rId3"/>
          <a:stretch>
            <a:fillRect/>
          </a:stretch>
        </p:blipFill>
        <p:spPr>
          <a:xfrm>
            <a:off x="384460" y="262250"/>
            <a:ext cx="2964439" cy="1791661"/>
          </a:xfrm>
          <a:prstGeom prst="rect">
            <a:avLst/>
          </a:prstGeom>
        </p:spPr>
      </p:pic>
    </p:spTree>
    <p:extLst>
      <p:ext uri="{BB962C8B-B14F-4D97-AF65-F5344CB8AC3E}">
        <p14:creationId xmlns:p14="http://schemas.microsoft.com/office/powerpoint/2010/main" val="1550909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D08DD-1AE1-F7A6-B5F1-895D4FC0B8B0}"/>
              </a:ext>
            </a:extLst>
          </p:cNvPr>
          <p:cNvPicPr>
            <a:picLocks noChangeAspect="1"/>
          </p:cNvPicPr>
          <p:nvPr/>
        </p:nvPicPr>
        <p:blipFill>
          <a:blip r:embed="rId2"/>
          <a:stretch>
            <a:fillRect/>
          </a:stretch>
        </p:blipFill>
        <p:spPr>
          <a:xfrm>
            <a:off x="7498080" y="1894546"/>
            <a:ext cx="4081822" cy="2486003"/>
          </a:xfrm>
          <a:prstGeom prst="rect">
            <a:avLst/>
          </a:prstGeom>
        </p:spPr>
      </p:pic>
      <p:sp>
        <p:nvSpPr>
          <p:cNvPr id="5" name="TextBox 4">
            <a:extLst>
              <a:ext uri="{FF2B5EF4-FFF2-40B4-BE49-F238E27FC236}">
                <a16:creationId xmlns:a16="http://schemas.microsoft.com/office/drawing/2014/main" id="{61EBD4A7-4317-C3AF-0FC1-97A6491D4F8A}"/>
              </a:ext>
            </a:extLst>
          </p:cNvPr>
          <p:cNvSpPr txBox="1"/>
          <p:nvPr/>
        </p:nvSpPr>
        <p:spPr>
          <a:xfrm>
            <a:off x="612098" y="354784"/>
            <a:ext cx="8103950" cy="523220"/>
          </a:xfrm>
          <a:prstGeom prst="rect">
            <a:avLst/>
          </a:prstGeom>
          <a:noFill/>
        </p:spPr>
        <p:txBody>
          <a:bodyPr wrap="none" rtlCol="0">
            <a:spAutoFit/>
          </a:bodyPr>
          <a:lstStyle/>
          <a:p>
            <a:r>
              <a:rPr lang="en-US" sz="2800" dirty="0">
                <a:latin typeface="+mj-lt"/>
              </a:rPr>
              <a:t>Automatic Differentiation (</a:t>
            </a:r>
            <a:r>
              <a:rPr lang="en-US" sz="2800" i="0" dirty="0">
                <a:solidFill>
                  <a:srgbClr val="202122"/>
                </a:solidFill>
                <a:effectLst/>
                <a:latin typeface="Arial" panose="020B0604020202020204" pitchFamily="34" charset="0"/>
              </a:rPr>
              <a:t>algorithmic differentiation)</a:t>
            </a:r>
            <a:endParaRPr lang="en-US" sz="2800" dirty="0">
              <a:latin typeface="+mj-lt"/>
            </a:endParaRPr>
          </a:p>
        </p:txBody>
      </p:sp>
      <p:sp>
        <p:nvSpPr>
          <p:cNvPr id="8" name="TextBox 7">
            <a:extLst>
              <a:ext uri="{FF2B5EF4-FFF2-40B4-BE49-F238E27FC236}">
                <a16:creationId xmlns:a16="http://schemas.microsoft.com/office/drawing/2014/main" id="{7B8BA719-D233-AE74-4814-420390B7D41B}"/>
              </a:ext>
            </a:extLst>
          </p:cNvPr>
          <p:cNvSpPr txBox="1"/>
          <p:nvPr/>
        </p:nvSpPr>
        <p:spPr>
          <a:xfrm>
            <a:off x="612098" y="1060312"/>
            <a:ext cx="6005322" cy="13519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t>A computational technique for evaluating derivatives of functions specified by computer programs</a:t>
            </a:r>
          </a:p>
          <a:p>
            <a:pPr marL="285750" indent="-285750">
              <a:lnSpc>
                <a:spcPct val="150000"/>
              </a:lnSpc>
              <a:buFont typeface="Arial" panose="020B0604020202020204" pitchFamily="34" charset="0"/>
              <a:buChar char="•"/>
            </a:pPr>
            <a:r>
              <a:rPr lang="en-US" sz="1400" dirty="0"/>
              <a:t>Avoids numerical approximation or symbolic representation of the derivatives </a:t>
            </a:r>
            <a:endParaRPr lang="he-IL" sz="1400" dirty="0"/>
          </a:p>
        </p:txBody>
      </p:sp>
      <p:sp>
        <p:nvSpPr>
          <p:cNvPr id="10" name="TextBox 9">
            <a:extLst>
              <a:ext uri="{FF2B5EF4-FFF2-40B4-BE49-F238E27FC236}">
                <a16:creationId xmlns:a16="http://schemas.microsoft.com/office/drawing/2014/main" id="{A028575E-BB00-6636-D9C0-FD2520E4B812}"/>
              </a:ext>
            </a:extLst>
          </p:cNvPr>
          <p:cNvSpPr txBox="1"/>
          <p:nvPr/>
        </p:nvSpPr>
        <p:spPr>
          <a:xfrm>
            <a:off x="712184" y="4453899"/>
            <a:ext cx="5383816" cy="1769395"/>
          </a:xfrm>
          <a:prstGeom prst="rect">
            <a:avLst/>
          </a:prstGeom>
          <a:noFill/>
        </p:spPr>
        <p:txBody>
          <a:bodyPr wrap="square">
            <a:spAutoFit/>
          </a:bodyPr>
          <a:lstStyle/>
          <a:p>
            <a:pPr>
              <a:lnSpc>
                <a:spcPct val="150000"/>
              </a:lnSpc>
              <a:buNone/>
            </a:pPr>
            <a:r>
              <a:rPr lang="en-US" b="1" dirty="0"/>
              <a:t>AutoDiff in Neural Networks</a:t>
            </a:r>
          </a:p>
          <a:p>
            <a:pPr>
              <a:lnSpc>
                <a:spcPct val="150000"/>
              </a:lnSpc>
            </a:pPr>
            <a:r>
              <a:rPr lang="en-US" sz="1400" dirty="0"/>
              <a:t>Core component in training neural networks through backpropagation algorithm:</a:t>
            </a:r>
          </a:p>
          <a:p>
            <a:pPr>
              <a:lnSpc>
                <a:spcPct val="150000"/>
              </a:lnSpc>
            </a:pPr>
            <a:r>
              <a:rPr lang="en-US" sz="1400" dirty="0"/>
              <a:t>Computes gradients (derivatives) needed for optimizing Weights to minimize the loss function</a:t>
            </a:r>
          </a:p>
        </p:txBody>
      </p:sp>
      <p:sp>
        <p:nvSpPr>
          <p:cNvPr id="11" name="TextBox 10">
            <a:extLst>
              <a:ext uri="{FF2B5EF4-FFF2-40B4-BE49-F238E27FC236}">
                <a16:creationId xmlns:a16="http://schemas.microsoft.com/office/drawing/2014/main" id="{76F49384-75EE-84F6-530B-948F6CAFECC2}"/>
              </a:ext>
            </a:extLst>
          </p:cNvPr>
          <p:cNvSpPr txBox="1"/>
          <p:nvPr/>
        </p:nvSpPr>
        <p:spPr>
          <a:xfrm>
            <a:off x="6511947" y="4410655"/>
            <a:ext cx="5383816" cy="2092561"/>
          </a:xfrm>
          <a:prstGeom prst="rect">
            <a:avLst/>
          </a:prstGeom>
          <a:noFill/>
        </p:spPr>
        <p:txBody>
          <a:bodyPr wrap="square">
            <a:spAutoFit/>
          </a:bodyPr>
          <a:lstStyle/>
          <a:p>
            <a:pPr>
              <a:lnSpc>
                <a:spcPct val="150000"/>
              </a:lnSpc>
            </a:pPr>
            <a:r>
              <a:rPr lang="en-US" b="1" dirty="0"/>
              <a:t>AutoDiff in PINNs</a:t>
            </a:r>
          </a:p>
          <a:p>
            <a:pPr marL="285750" indent="-285750">
              <a:lnSpc>
                <a:spcPct val="150000"/>
              </a:lnSpc>
              <a:buFont typeface="Arial" panose="020B0604020202020204" pitchFamily="34" charset="0"/>
              <a:buChar char="•"/>
            </a:pPr>
            <a:r>
              <a:rPr lang="en-US" sz="1400" dirty="0"/>
              <a:t>Computes the PDE derivatives required to evaluate the PDE residual term (Physics Loss)</a:t>
            </a:r>
          </a:p>
          <a:p>
            <a:pPr marL="285750" indent="-285750">
              <a:lnSpc>
                <a:spcPct val="150000"/>
              </a:lnSpc>
              <a:buFont typeface="Arial" panose="020B0604020202020204" pitchFamily="34" charset="0"/>
              <a:buChar char="•"/>
            </a:pPr>
            <a:r>
              <a:rPr lang="en-US" sz="1400" dirty="0"/>
              <a:t>Enables enforcement of physics constraints within the neural network training process</a:t>
            </a:r>
          </a:p>
          <a:p>
            <a:pPr marL="285750" indent="-285750">
              <a:lnSpc>
                <a:spcPct val="150000"/>
              </a:lnSpc>
              <a:buFont typeface="Arial" panose="020B0604020202020204" pitchFamily="34" charset="0"/>
              <a:buChar char="•"/>
            </a:pPr>
            <a:r>
              <a:rPr lang="en-US" sz="1400" dirty="0"/>
              <a:t>Provides stability and accuracy for complex PDE’s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EFF9D1-AEED-CE07-370B-1073D6BD5631}"/>
                  </a:ext>
                </a:extLst>
              </p:cNvPr>
              <p:cNvSpPr txBox="1"/>
              <p:nvPr/>
            </p:nvSpPr>
            <p:spPr>
              <a:xfrm>
                <a:off x="7498080" y="1060312"/>
                <a:ext cx="4081822" cy="6905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𝐶h𝑎𝑖𝑛</m:t>
                      </m:r>
                      <m:r>
                        <a:rPr lang="en-US" b="0" i="1" smtClean="0">
                          <a:latin typeface="Cambria Math" panose="02040503050406030204" pitchFamily="18" charset="0"/>
                        </a:rPr>
                        <m:t> </m:t>
                      </m:r>
                      <m:r>
                        <a:rPr lang="en-US" b="0" i="1" smtClean="0">
                          <a:latin typeface="Cambria Math" panose="02040503050406030204" pitchFamily="18" charset="0"/>
                        </a:rPr>
                        <m:t>𝑅𝑢𝑙𝑒</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𝑑</m:t>
                          </m:r>
                        </m:num>
                        <m:den>
                          <m:r>
                            <a:rPr lang="en-US" sz="1400" b="0" i="1" smtClean="0">
                              <a:latin typeface="Cambria Math" panose="02040503050406030204" pitchFamily="18" charset="0"/>
                            </a:rPr>
                            <m:t>𝑑𝑥</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𝑔</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e>
                              </m:d>
                            </m:e>
                          </m:d>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𝑓</m:t>
                          </m:r>
                        </m:e>
                        <m:sup>
                          <m:r>
                            <a:rPr lang="en-US" sz="1400" b="0" i="1" smtClean="0">
                              <a:latin typeface="Cambria Math" panose="02040503050406030204" pitchFamily="18" charset="0"/>
                            </a:rPr>
                            <m:t>′</m:t>
                          </m:r>
                        </m:sup>
                      </m:sSup>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𝑔</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e>
                          </m:d>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𝑔</m:t>
                          </m:r>
                        </m:e>
                        <m:sup>
                          <m:r>
                            <a:rPr lang="en-US" sz="1400" b="0" i="1" smtClean="0">
                              <a:latin typeface="Cambria Math" panose="02040503050406030204" pitchFamily="18" charset="0"/>
                            </a:rPr>
                            <m:t>′</m:t>
                          </m:r>
                        </m:sup>
                      </m:sSup>
                      <m:d>
                        <m:dPr>
                          <m:ctrlPr>
                            <a:rPr lang="en-US" sz="1400" b="0" i="1" smtClean="0">
                              <a:latin typeface="Cambria Math" panose="02040503050406030204" pitchFamily="18" charset="0"/>
                            </a:rPr>
                          </m:ctrlPr>
                        </m:dPr>
                        <m:e>
                          <m:r>
                            <a:rPr lang="en-US" sz="1400" b="0" i="1" smtClean="0">
                              <a:latin typeface="Cambria Math" panose="02040503050406030204" pitchFamily="18" charset="0"/>
                            </a:rPr>
                            <m:t>h</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m:t>
                          </m:r>
                          <m:r>
                            <a:rPr lang="en-US" sz="1400" b="0" i="1" smtClean="0">
                              <a:latin typeface="Cambria Math" panose="02040503050406030204" pitchFamily="18" charset="0"/>
                            </a:rPr>
                            <m:t>h</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oMath>
                  </m:oMathPara>
                </a14:m>
                <a:endParaRPr lang="en-US" sz="1400" dirty="0"/>
              </a:p>
            </p:txBody>
          </p:sp>
        </mc:Choice>
        <mc:Fallback xmlns="">
          <p:sp>
            <p:nvSpPr>
              <p:cNvPr id="12" name="TextBox 11">
                <a:extLst>
                  <a:ext uri="{FF2B5EF4-FFF2-40B4-BE49-F238E27FC236}">
                    <a16:creationId xmlns:a16="http://schemas.microsoft.com/office/drawing/2014/main" id="{07EFF9D1-AEED-CE07-370B-1073D6BD5631}"/>
                  </a:ext>
                </a:extLst>
              </p:cNvPr>
              <p:cNvSpPr txBox="1">
                <a:spLocks noRot="1" noChangeAspect="1" noMove="1" noResize="1" noEditPoints="1" noAdjustHandles="1" noChangeArrowheads="1" noChangeShapeType="1" noTextEdit="1"/>
              </p:cNvSpPr>
              <p:nvPr/>
            </p:nvSpPr>
            <p:spPr>
              <a:xfrm>
                <a:off x="7498080" y="1060312"/>
                <a:ext cx="4081822" cy="690574"/>
              </a:xfrm>
              <a:prstGeom prst="rect">
                <a:avLst/>
              </a:prstGeom>
              <a:blipFill>
                <a:blip r:embed="rId3"/>
                <a:stretch>
                  <a:fillRect l="-619" t="-3636" r="-929" b="-909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D1D6C03-A436-CBB4-A966-4D777D1E77D6}"/>
              </a:ext>
            </a:extLst>
          </p:cNvPr>
          <p:cNvSpPr txBox="1"/>
          <p:nvPr/>
        </p:nvSpPr>
        <p:spPr>
          <a:xfrm>
            <a:off x="612098" y="2594529"/>
            <a:ext cx="6005322" cy="1677062"/>
          </a:xfrm>
          <a:prstGeom prst="rect">
            <a:avLst/>
          </a:prstGeom>
          <a:noFill/>
        </p:spPr>
        <p:txBody>
          <a:bodyPr wrap="square">
            <a:spAutoFit/>
          </a:bodyPr>
          <a:lstStyle/>
          <a:p>
            <a:pPr>
              <a:lnSpc>
                <a:spcPct val="150000"/>
              </a:lnSpc>
            </a:pPr>
            <a:r>
              <a:rPr lang="en-US" sz="1400" b="1" dirty="0"/>
              <a:t>What AutoDiff it does?</a:t>
            </a:r>
            <a:r>
              <a:rPr lang="en-US" sz="1400" dirty="0"/>
              <a:t>  Computes derivatives using the </a:t>
            </a:r>
            <a:r>
              <a:rPr lang="en-US" sz="1400" b="1" dirty="0"/>
              <a:t>chain rule</a:t>
            </a:r>
            <a:r>
              <a:rPr lang="en-US" sz="1400" dirty="0"/>
              <a:t>:</a:t>
            </a:r>
          </a:p>
          <a:p>
            <a:pPr marL="742950" lvl="1" indent="-285750">
              <a:lnSpc>
                <a:spcPct val="150000"/>
              </a:lnSpc>
              <a:buFont typeface="Arial" panose="020B0604020202020204" pitchFamily="34" charset="0"/>
              <a:buChar char="•"/>
            </a:pPr>
            <a:r>
              <a:rPr lang="en-US" sz="1400" dirty="0"/>
              <a:t>Breaks complex functions into a sequence of basic operations    (+, –, ×, ÷, exp, log, sin, cos, etc.)</a:t>
            </a:r>
          </a:p>
          <a:p>
            <a:pPr marL="742950" lvl="1" indent="-285750">
              <a:lnSpc>
                <a:spcPct val="150000"/>
              </a:lnSpc>
              <a:buFont typeface="Arial" panose="020B0604020202020204" pitchFamily="34" charset="0"/>
              <a:buChar char="•"/>
            </a:pPr>
            <a:r>
              <a:rPr lang="en-US" sz="1400" dirty="0"/>
              <a:t>Accumulates derivative values automatically during forward or backward passes</a:t>
            </a:r>
          </a:p>
        </p:txBody>
      </p:sp>
    </p:spTree>
    <p:extLst>
      <p:ext uri="{BB962C8B-B14F-4D97-AF65-F5344CB8AC3E}">
        <p14:creationId xmlns:p14="http://schemas.microsoft.com/office/powerpoint/2010/main" val="3149516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71D1-22A8-82ED-FC9A-DAEB8960FDAA}"/>
              </a:ext>
            </a:extLst>
          </p:cNvPr>
          <p:cNvSpPr>
            <a:spLocks noGrp="1"/>
          </p:cNvSpPr>
          <p:nvPr>
            <p:ph type="title"/>
          </p:nvPr>
        </p:nvSpPr>
        <p:spPr>
          <a:xfrm>
            <a:off x="591496" y="288502"/>
            <a:ext cx="10515600" cy="951611"/>
          </a:xfrm>
        </p:spPr>
        <p:txBody>
          <a:bodyPr>
            <a:normAutofit/>
          </a:bodyPr>
          <a:lstStyle/>
          <a:p>
            <a:pPr>
              <a:lnSpc>
                <a:spcPct val="100000"/>
              </a:lnSpc>
            </a:pPr>
            <a:r>
              <a:rPr lang="en-US" sz="2800" dirty="0"/>
              <a:t>Basic PINN Structure and Components</a:t>
            </a:r>
            <a:br>
              <a:rPr lang="en-US" sz="2800" dirty="0"/>
            </a:br>
            <a:r>
              <a:rPr lang="en-US" sz="2400" dirty="0"/>
              <a:t>Training of forward solution</a:t>
            </a:r>
          </a:p>
        </p:txBody>
      </p:sp>
      <p:grpSp>
        <p:nvGrpSpPr>
          <p:cNvPr id="301" name="Group 300">
            <a:extLst>
              <a:ext uri="{FF2B5EF4-FFF2-40B4-BE49-F238E27FC236}">
                <a16:creationId xmlns:a16="http://schemas.microsoft.com/office/drawing/2014/main" id="{84101972-399D-893F-2BF3-0DB3BE12FD42}"/>
              </a:ext>
            </a:extLst>
          </p:cNvPr>
          <p:cNvGrpSpPr/>
          <p:nvPr/>
        </p:nvGrpSpPr>
        <p:grpSpPr>
          <a:xfrm>
            <a:off x="376066" y="1703660"/>
            <a:ext cx="8039785" cy="4542441"/>
            <a:chOff x="1249680" y="1444480"/>
            <a:chExt cx="8039785" cy="4542441"/>
          </a:xfrm>
        </p:grpSpPr>
        <p:grpSp>
          <p:nvGrpSpPr>
            <p:cNvPr id="270" name="Group 269">
              <a:extLst>
                <a:ext uri="{FF2B5EF4-FFF2-40B4-BE49-F238E27FC236}">
                  <a16:creationId xmlns:a16="http://schemas.microsoft.com/office/drawing/2014/main" id="{350B38D3-B8A0-E7D9-A534-33C9191054AD}"/>
                </a:ext>
              </a:extLst>
            </p:cNvPr>
            <p:cNvGrpSpPr/>
            <p:nvPr/>
          </p:nvGrpSpPr>
          <p:grpSpPr>
            <a:xfrm>
              <a:off x="1249680" y="1444480"/>
              <a:ext cx="8039785" cy="4542441"/>
              <a:chOff x="846336" y="3163553"/>
              <a:chExt cx="7153932" cy="3546200"/>
            </a:xfrm>
          </p:grpSpPr>
          <p:cxnSp>
            <p:nvCxnSpPr>
              <p:cNvPr id="39" name="Straight Arrow Connector 38">
                <a:extLst>
                  <a:ext uri="{FF2B5EF4-FFF2-40B4-BE49-F238E27FC236}">
                    <a16:creationId xmlns:a16="http://schemas.microsoft.com/office/drawing/2014/main" id="{BF34F848-122B-EA97-ADA5-8A6538ADBBB7}"/>
                  </a:ext>
                </a:extLst>
              </p:cNvPr>
              <p:cNvCxnSpPr>
                <a:cxnSpLocks/>
                <a:stCxn id="37" idx="6"/>
                <a:endCxn id="57" idx="2"/>
              </p:cNvCxnSpPr>
              <p:nvPr/>
            </p:nvCxnSpPr>
            <p:spPr>
              <a:xfrm flipV="1">
                <a:off x="1449778" y="3689902"/>
                <a:ext cx="650749" cy="1374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8504FEC-0751-1BCD-532C-FAD04AA4A8B1}"/>
                  </a:ext>
                </a:extLst>
              </p:cNvPr>
              <p:cNvCxnSpPr>
                <a:cxnSpLocks/>
                <a:stCxn id="37" idx="6"/>
                <a:endCxn id="58" idx="2"/>
              </p:cNvCxnSpPr>
              <p:nvPr/>
            </p:nvCxnSpPr>
            <p:spPr>
              <a:xfrm flipV="1">
                <a:off x="1449778" y="4146258"/>
                <a:ext cx="650749" cy="918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0F825B5-A552-AFD7-1EE6-AD6B18ECC52D}"/>
                  </a:ext>
                </a:extLst>
              </p:cNvPr>
              <p:cNvCxnSpPr>
                <a:cxnSpLocks/>
                <a:stCxn id="37" idx="6"/>
                <a:endCxn id="59" idx="2"/>
              </p:cNvCxnSpPr>
              <p:nvPr/>
            </p:nvCxnSpPr>
            <p:spPr>
              <a:xfrm flipV="1">
                <a:off x="1449778" y="4604790"/>
                <a:ext cx="650749" cy="45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C31F1E1-6C33-3A49-C0C2-8556D6DB5A8E}"/>
                  </a:ext>
                </a:extLst>
              </p:cNvPr>
              <p:cNvCxnSpPr>
                <a:cxnSpLocks/>
                <a:stCxn id="37" idx="6"/>
                <a:endCxn id="60" idx="6"/>
              </p:cNvCxnSpPr>
              <p:nvPr/>
            </p:nvCxnSpPr>
            <p:spPr>
              <a:xfrm flipV="1">
                <a:off x="1449778" y="5063802"/>
                <a:ext cx="650749" cy="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FBC38D3-A659-FCAE-B12D-BE40B9F673F3}"/>
                  </a:ext>
                </a:extLst>
              </p:cNvPr>
              <p:cNvCxnSpPr>
                <a:cxnSpLocks/>
                <a:stCxn id="37" idx="6"/>
                <a:endCxn id="61" idx="6"/>
              </p:cNvCxnSpPr>
              <p:nvPr/>
            </p:nvCxnSpPr>
            <p:spPr>
              <a:xfrm>
                <a:off x="1449778" y="5064314"/>
                <a:ext cx="650749" cy="455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174E745-1BA1-1606-4A43-661A4A612B41}"/>
                  </a:ext>
                </a:extLst>
              </p:cNvPr>
              <p:cNvCxnSpPr>
                <a:cxnSpLocks/>
                <a:stCxn id="52" idx="6"/>
                <a:endCxn id="38" idx="2"/>
              </p:cNvCxnSpPr>
              <p:nvPr/>
            </p:nvCxnSpPr>
            <p:spPr>
              <a:xfrm>
                <a:off x="3280215" y="3689902"/>
                <a:ext cx="1041827" cy="918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0C40B1A1-374E-FA7F-A6F2-6AFD155DF079}"/>
                  </a:ext>
                </a:extLst>
              </p:cNvPr>
              <p:cNvCxnSpPr>
                <a:cxnSpLocks/>
                <a:stCxn id="53" idx="6"/>
                <a:endCxn id="38" idx="2"/>
              </p:cNvCxnSpPr>
              <p:nvPr/>
            </p:nvCxnSpPr>
            <p:spPr>
              <a:xfrm>
                <a:off x="3280215" y="4146258"/>
                <a:ext cx="1041827" cy="462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E1C3EE2A-E247-2444-C654-5F2FDCAC749B}"/>
                  </a:ext>
                </a:extLst>
              </p:cNvPr>
              <p:cNvCxnSpPr>
                <a:cxnSpLocks/>
                <a:stCxn id="54" idx="6"/>
                <a:endCxn id="38" idx="2"/>
              </p:cNvCxnSpPr>
              <p:nvPr/>
            </p:nvCxnSpPr>
            <p:spPr>
              <a:xfrm>
                <a:off x="3280215" y="4604790"/>
                <a:ext cx="1041827" cy="41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6DF880E-F70E-8F83-8D6C-9A6A65635B6D}"/>
                  </a:ext>
                </a:extLst>
              </p:cNvPr>
              <p:cNvCxnSpPr>
                <a:cxnSpLocks/>
                <a:stCxn id="55" idx="2"/>
                <a:endCxn id="38" idx="2"/>
              </p:cNvCxnSpPr>
              <p:nvPr/>
            </p:nvCxnSpPr>
            <p:spPr>
              <a:xfrm flipV="1">
                <a:off x="3280215" y="4608901"/>
                <a:ext cx="1041827" cy="454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4148C224-80CD-2ADC-4A21-F3D06DEC6646}"/>
                  </a:ext>
                </a:extLst>
              </p:cNvPr>
              <p:cNvCxnSpPr>
                <a:cxnSpLocks/>
                <a:stCxn id="56" idx="2"/>
                <a:endCxn id="38" idx="2"/>
              </p:cNvCxnSpPr>
              <p:nvPr/>
            </p:nvCxnSpPr>
            <p:spPr>
              <a:xfrm flipV="1">
                <a:off x="3280215" y="4608901"/>
                <a:ext cx="1041827" cy="911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3A21D52-C8F4-B7FF-C5A9-28B6366D05E4}"/>
                  </a:ext>
                </a:extLst>
              </p:cNvPr>
              <p:cNvCxnSpPr>
                <a:cxnSpLocks/>
                <a:stCxn id="38" idx="6"/>
                <a:endCxn id="6" idx="2"/>
              </p:cNvCxnSpPr>
              <p:nvPr/>
            </p:nvCxnSpPr>
            <p:spPr>
              <a:xfrm>
                <a:off x="4795241" y="4608901"/>
                <a:ext cx="1040855" cy="393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C54D712-8E49-77F0-D397-BF911AEFC6FE}"/>
                  </a:ext>
                </a:extLst>
              </p:cNvPr>
              <p:cNvSpPr txBox="1"/>
              <p:nvPr/>
            </p:nvSpPr>
            <p:spPr>
              <a:xfrm>
                <a:off x="4557452" y="6409609"/>
                <a:ext cx="2674714" cy="300144"/>
              </a:xfrm>
              <a:prstGeom prst="rect">
                <a:avLst/>
              </a:prstGeom>
              <a:noFill/>
              <a:ln w="22860">
                <a:solidFill>
                  <a:schemeClr val="tx1"/>
                </a:solidFill>
                <a:prstDash val="sysDash"/>
              </a:ln>
            </p:spPr>
            <p:txBody>
              <a:bodyPr wrap="square" rtlCol="0">
                <a:spAutoFit/>
              </a:bodyPr>
              <a:lstStyle/>
              <a:p>
                <a:pPr>
                  <a:lnSpc>
                    <a:spcPct val="150000"/>
                  </a:lnSpc>
                </a:pPr>
                <a:r>
                  <a:rPr lang="en-US" sz="1400" b="1" i="1" dirty="0"/>
                  <a:t>Total Loss = PDE Loss + IC_BC Loss</a:t>
                </a:r>
              </a:p>
            </p:txBody>
          </p:sp>
          <p:cxnSp>
            <p:nvCxnSpPr>
              <p:cNvPr id="83" name="Straight Arrow Connector 82">
                <a:extLst>
                  <a:ext uri="{FF2B5EF4-FFF2-40B4-BE49-F238E27FC236}">
                    <a16:creationId xmlns:a16="http://schemas.microsoft.com/office/drawing/2014/main" id="{C38C107E-F686-53BA-4AB1-DEAC32C56ABF}"/>
                  </a:ext>
                </a:extLst>
              </p:cNvPr>
              <p:cNvCxnSpPr>
                <a:cxnSpLocks/>
                <a:stCxn id="82" idx="6"/>
                <a:endCxn id="57" idx="2"/>
              </p:cNvCxnSpPr>
              <p:nvPr/>
            </p:nvCxnSpPr>
            <p:spPr>
              <a:xfrm flipV="1">
                <a:off x="1448855" y="3689902"/>
                <a:ext cx="651672" cy="599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34B597A9-0EC0-FCB2-C14A-36D1892AC25E}"/>
                  </a:ext>
                </a:extLst>
              </p:cNvPr>
              <p:cNvCxnSpPr>
                <a:cxnSpLocks/>
                <a:stCxn id="82" idx="6"/>
                <a:endCxn id="58" idx="2"/>
              </p:cNvCxnSpPr>
              <p:nvPr/>
            </p:nvCxnSpPr>
            <p:spPr>
              <a:xfrm flipV="1">
                <a:off x="1448855" y="4146258"/>
                <a:ext cx="651672" cy="143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EF5574B-F323-AC9D-5B7B-C0289C0900BF}"/>
                  </a:ext>
                </a:extLst>
              </p:cNvPr>
              <p:cNvCxnSpPr>
                <a:cxnSpLocks/>
                <a:stCxn id="82" idx="6"/>
                <a:endCxn id="59" idx="2"/>
              </p:cNvCxnSpPr>
              <p:nvPr/>
            </p:nvCxnSpPr>
            <p:spPr>
              <a:xfrm>
                <a:off x="1448855" y="4289690"/>
                <a:ext cx="651672" cy="315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6D41B2E7-382D-E553-BB14-C140B5F1837E}"/>
                  </a:ext>
                </a:extLst>
              </p:cNvPr>
              <p:cNvCxnSpPr>
                <a:cxnSpLocks/>
                <a:stCxn id="82" idx="6"/>
                <a:endCxn id="60" idx="6"/>
              </p:cNvCxnSpPr>
              <p:nvPr/>
            </p:nvCxnSpPr>
            <p:spPr>
              <a:xfrm>
                <a:off x="1448855" y="4289690"/>
                <a:ext cx="651672" cy="774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6F3FEC7-680F-519E-EEF4-6E5E43221E0F}"/>
                  </a:ext>
                </a:extLst>
              </p:cNvPr>
              <p:cNvCxnSpPr>
                <a:cxnSpLocks/>
                <a:stCxn id="82" idx="6"/>
                <a:endCxn id="61" idx="6"/>
              </p:cNvCxnSpPr>
              <p:nvPr/>
            </p:nvCxnSpPr>
            <p:spPr>
              <a:xfrm>
                <a:off x="1448855" y="4289690"/>
                <a:ext cx="651672" cy="12304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CDA45206-1365-F528-7A30-B2E931F4B474}"/>
                  </a:ext>
                </a:extLst>
              </p:cNvPr>
              <p:cNvCxnSpPr>
                <a:cxnSpLocks/>
                <a:stCxn id="38" idx="6"/>
                <a:endCxn id="106" idx="2"/>
              </p:cNvCxnSpPr>
              <p:nvPr/>
            </p:nvCxnSpPr>
            <p:spPr>
              <a:xfrm flipV="1">
                <a:off x="4795241" y="4128407"/>
                <a:ext cx="1040854" cy="4804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B97DE56E-8168-B50D-FDB9-1609FAA8E74D}"/>
                  </a:ext>
                </a:extLst>
              </p:cNvPr>
              <p:cNvGrpSpPr/>
              <p:nvPr/>
            </p:nvGrpSpPr>
            <p:grpSpPr>
              <a:xfrm>
                <a:off x="846336" y="3655641"/>
                <a:ext cx="788999" cy="1880237"/>
                <a:chOff x="846336" y="3655641"/>
                <a:chExt cx="788999" cy="1880237"/>
              </a:xfrm>
            </p:grpSpPr>
            <p:sp>
              <p:nvSpPr>
                <p:cNvPr id="37" name="Oval 36">
                  <a:extLst>
                    <a:ext uri="{FF2B5EF4-FFF2-40B4-BE49-F238E27FC236}">
                      <a16:creationId xmlns:a16="http://schemas.microsoft.com/office/drawing/2014/main" id="{4FF239BC-C773-E925-2AD8-B7B05EE76F90}"/>
                    </a:ext>
                  </a:extLst>
                </p:cNvPr>
                <p:cNvSpPr/>
                <p:nvPr/>
              </p:nvSpPr>
              <p:spPr>
                <a:xfrm>
                  <a:off x="1030089" y="4864098"/>
                  <a:ext cx="419689" cy="400433"/>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ysClr val="windowText" lastClr="000000"/>
                      </a:solidFill>
                    </a:rPr>
                    <a:t>t</a:t>
                  </a:r>
                  <a:r>
                    <a:rPr lang="en-US" sz="1600" b="1" dirty="0">
                      <a:solidFill>
                        <a:sysClr val="windowText" lastClr="000000"/>
                      </a:solidFill>
                    </a:rPr>
                    <a:t> </a:t>
                  </a:r>
                </a:p>
              </p:txBody>
            </p:sp>
            <p:sp>
              <p:nvSpPr>
                <p:cNvPr id="50" name="TextBox 49">
                  <a:extLst>
                    <a:ext uri="{FF2B5EF4-FFF2-40B4-BE49-F238E27FC236}">
                      <a16:creationId xmlns:a16="http://schemas.microsoft.com/office/drawing/2014/main" id="{34D5062B-6BC5-D6DC-9BBC-F1D4BF46FDE4}"/>
                    </a:ext>
                  </a:extLst>
                </p:cNvPr>
                <p:cNvSpPr txBox="1"/>
                <p:nvPr/>
              </p:nvSpPr>
              <p:spPr>
                <a:xfrm>
                  <a:off x="909681" y="3655641"/>
                  <a:ext cx="583814" cy="276999"/>
                </a:xfrm>
                <a:prstGeom prst="rect">
                  <a:avLst/>
                </a:prstGeom>
                <a:noFill/>
              </p:spPr>
              <p:txBody>
                <a:bodyPr wrap="none" rtlCol="0">
                  <a:spAutoFit/>
                </a:bodyPr>
                <a:lstStyle/>
                <a:p>
                  <a:r>
                    <a:rPr lang="en-US" sz="1200" b="1" i="1" dirty="0"/>
                    <a:t> Input</a:t>
                  </a:r>
                </a:p>
              </p:txBody>
            </p:sp>
            <p:sp>
              <p:nvSpPr>
                <p:cNvPr id="82" name="Oval 81">
                  <a:extLst>
                    <a:ext uri="{FF2B5EF4-FFF2-40B4-BE49-F238E27FC236}">
                      <a16:creationId xmlns:a16="http://schemas.microsoft.com/office/drawing/2014/main" id="{4967AEB0-7469-1281-851A-C6200BC7AE49}"/>
                    </a:ext>
                  </a:extLst>
                </p:cNvPr>
                <p:cNvSpPr/>
                <p:nvPr/>
              </p:nvSpPr>
              <p:spPr>
                <a:xfrm>
                  <a:off x="1029166" y="4096180"/>
                  <a:ext cx="419689" cy="387020"/>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ysClr val="windowText" lastClr="000000"/>
                      </a:solidFill>
                    </a:rPr>
                    <a:t>x</a:t>
                  </a:r>
                  <a:r>
                    <a:rPr lang="en-US" sz="1600" b="1" dirty="0">
                      <a:solidFill>
                        <a:sysClr val="windowText" lastClr="000000"/>
                      </a:solidFill>
                    </a:rPr>
                    <a:t> </a:t>
                  </a:r>
                </a:p>
              </p:txBody>
            </p:sp>
            <p:sp>
              <p:nvSpPr>
                <p:cNvPr id="243" name="TextBox 242">
                  <a:extLst>
                    <a:ext uri="{FF2B5EF4-FFF2-40B4-BE49-F238E27FC236}">
                      <a16:creationId xmlns:a16="http://schemas.microsoft.com/office/drawing/2014/main" id="{0D1483D8-596A-61D8-FA21-8FBF33B6AF4D}"/>
                    </a:ext>
                  </a:extLst>
                </p:cNvPr>
                <p:cNvSpPr txBox="1"/>
                <p:nvPr/>
              </p:nvSpPr>
              <p:spPr>
                <a:xfrm>
                  <a:off x="846336" y="4490376"/>
                  <a:ext cx="788999" cy="276999"/>
                </a:xfrm>
                <a:prstGeom prst="rect">
                  <a:avLst/>
                </a:prstGeom>
                <a:noFill/>
              </p:spPr>
              <p:txBody>
                <a:bodyPr wrap="none" rtlCol="0">
                  <a:spAutoFit/>
                </a:bodyPr>
                <a:lstStyle/>
                <a:p>
                  <a:r>
                    <a:rPr lang="en-US" sz="1200" b="1" i="1" dirty="0"/>
                    <a:t> position</a:t>
                  </a:r>
                </a:p>
              </p:txBody>
            </p:sp>
            <p:sp>
              <p:nvSpPr>
                <p:cNvPr id="244" name="TextBox 243">
                  <a:extLst>
                    <a:ext uri="{FF2B5EF4-FFF2-40B4-BE49-F238E27FC236}">
                      <a16:creationId xmlns:a16="http://schemas.microsoft.com/office/drawing/2014/main" id="{3DF28B91-E9FF-A7AA-F00E-16B95D402A94}"/>
                    </a:ext>
                  </a:extLst>
                </p:cNvPr>
                <p:cNvSpPr txBox="1"/>
                <p:nvPr/>
              </p:nvSpPr>
              <p:spPr>
                <a:xfrm>
                  <a:off x="949059" y="5258879"/>
                  <a:ext cx="534121" cy="276999"/>
                </a:xfrm>
                <a:prstGeom prst="rect">
                  <a:avLst/>
                </a:prstGeom>
                <a:noFill/>
              </p:spPr>
              <p:txBody>
                <a:bodyPr wrap="none" rtlCol="0">
                  <a:spAutoFit/>
                </a:bodyPr>
                <a:lstStyle/>
                <a:p>
                  <a:r>
                    <a:rPr lang="en-US" sz="1200" b="1" i="1" dirty="0"/>
                    <a:t> time</a:t>
                  </a:r>
                </a:p>
              </p:txBody>
            </p:sp>
          </p:grpSp>
          <p:grpSp>
            <p:nvGrpSpPr>
              <p:cNvPr id="250" name="Group 249">
                <a:extLst>
                  <a:ext uri="{FF2B5EF4-FFF2-40B4-BE49-F238E27FC236}">
                    <a16:creationId xmlns:a16="http://schemas.microsoft.com/office/drawing/2014/main" id="{B06BD3A5-B2A6-E24C-E4B7-FF4A61FBA22B}"/>
                  </a:ext>
                </a:extLst>
              </p:cNvPr>
              <p:cNvGrpSpPr/>
              <p:nvPr/>
            </p:nvGrpSpPr>
            <p:grpSpPr>
              <a:xfrm>
                <a:off x="5631796" y="3334724"/>
                <a:ext cx="2368472" cy="1929807"/>
                <a:chOff x="4938334" y="3274970"/>
                <a:chExt cx="2368472" cy="1929807"/>
              </a:xfrm>
            </p:grpSpPr>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9C1A8C4D-7ECC-2F54-BCDB-15B70342D4C2}"/>
                        </a:ext>
                      </a:extLst>
                    </p:cNvPr>
                    <p:cNvSpPr/>
                    <p:nvPr/>
                  </p:nvSpPr>
                  <p:spPr>
                    <a:xfrm>
                      <a:off x="5142634" y="4679840"/>
                      <a:ext cx="574345" cy="524937"/>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lang="en-US" sz="1400" b="1" i="1" smtClean="0">
                                    <a:solidFill>
                                      <a:sysClr val="windowText" lastClr="000000"/>
                                    </a:solidFill>
                                    <a:latin typeface="Cambria Math" panose="02040503050406030204" pitchFamily="18" charset="0"/>
                                    <a:ea typeface="Cambria Math" panose="02040503050406030204" pitchFamily="18" charset="0"/>
                                  </a:rPr>
                                </m:ctrlPr>
                              </m:fPr>
                              <m:num>
                                <m:sSup>
                                  <m:sSupPr>
                                    <m:ctrlPr>
                                      <a:rPr lang="en-US" sz="1400" b="1" i="1">
                                        <a:solidFill>
                                          <a:sysClr val="windowText" lastClr="000000"/>
                                        </a:solidFill>
                                        <a:latin typeface="Cambria Math" panose="02040503050406030204" pitchFamily="18" charset="0"/>
                                        <a:ea typeface="Cambria Math" panose="02040503050406030204" pitchFamily="18" charset="0"/>
                                      </a:rPr>
                                    </m:ctrlPr>
                                  </m:sSupPr>
                                  <m:e>
                                    <m:r>
                                      <a:rPr lang="en-US" sz="1400" b="1" i="1">
                                        <a:solidFill>
                                          <a:sysClr val="windowText" lastClr="000000"/>
                                        </a:solidFill>
                                        <a:latin typeface="Cambria Math" panose="02040503050406030204" pitchFamily="18" charset="0"/>
                                        <a:ea typeface="Cambria Math" panose="02040503050406030204" pitchFamily="18" charset="0"/>
                                      </a:rPr>
                                      <m:t>𝝏</m:t>
                                    </m:r>
                                  </m:e>
                                  <m:sup>
                                    <m:r>
                                      <a:rPr lang="en-US" sz="1400" b="1" i="1">
                                        <a:solidFill>
                                          <a:sysClr val="windowText" lastClr="000000"/>
                                        </a:solidFill>
                                        <a:latin typeface="Cambria Math" panose="02040503050406030204" pitchFamily="18" charset="0"/>
                                        <a:ea typeface="Cambria Math" panose="02040503050406030204" pitchFamily="18" charset="0"/>
                                      </a:rPr>
                                      <m:t>𝟐</m:t>
                                    </m:r>
                                  </m:sup>
                                </m:sSup>
                                <m:r>
                                  <a:rPr lang="en-US" sz="1400" b="1" i="1">
                                    <a:solidFill>
                                      <a:sysClr val="windowText" lastClr="000000"/>
                                    </a:solidFill>
                                    <a:latin typeface="Cambria Math" panose="02040503050406030204" pitchFamily="18" charset="0"/>
                                    <a:ea typeface="Cambria Math" panose="02040503050406030204" pitchFamily="18" charset="0"/>
                                  </a:rPr>
                                  <m:t>𝒖</m:t>
                                </m:r>
                              </m:num>
                              <m:den>
                                <m:r>
                                  <a:rPr lang="en-US" sz="1400" b="1" i="1">
                                    <a:solidFill>
                                      <a:sysClr val="windowText" lastClr="000000"/>
                                    </a:solidFill>
                                    <a:latin typeface="Cambria Math" panose="02040503050406030204" pitchFamily="18" charset="0"/>
                                    <a:ea typeface="Cambria Math" panose="02040503050406030204" pitchFamily="18" charset="0"/>
                                  </a:rPr>
                                  <m:t>𝝏</m:t>
                                </m:r>
                                <m:sSup>
                                  <m:sSupPr>
                                    <m:ctrlPr>
                                      <a:rPr lang="en-US" sz="1400" b="1" i="1">
                                        <a:solidFill>
                                          <a:sysClr val="windowText" lastClr="000000"/>
                                        </a:solidFill>
                                        <a:latin typeface="Cambria Math" panose="02040503050406030204" pitchFamily="18" charset="0"/>
                                        <a:ea typeface="Cambria Math" panose="02040503050406030204" pitchFamily="18" charset="0"/>
                                      </a:rPr>
                                    </m:ctrlPr>
                                  </m:sSupPr>
                                  <m:e>
                                    <m:r>
                                      <a:rPr lang="en-US" sz="1400" b="1" i="1">
                                        <a:solidFill>
                                          <a:sysClr val="windowText" lastClr="000000"/>
                                        </a:solidFill>
                                        <a:latin typeface="Cambria Math" panose="02040503050406030204" pitchFamily="18" charset="0"/>
                                        <a:ea typeface="Cambria Math" panose="02040503050406030204" pitchFamily="18" charset="0"/>
                                      </a:rPr>
                                      <m:t>𝒙</m:t>
                                    </m:r>
                                  </m:e>
                                  <m:sup>
                                    <m:r>
                                      <a:rPr lang="en-US" sz="1400" b="1" i="1">
                                        <a:solidFill>
                                          <a:sysClr val="windowText" lastClr="000000"/>
                                        </a:solidFill>
                                        <a:latin typeface="Cambria Math" panose="02040503050406030204" pitchFamily="18" charset="0"/>
                                        <a:ea typeface="Cambria Math" panose="02040503050406030204" pitchFamily="18" charset="0"/>
                                      </a:rPr>
                                      <m:t>𝟐</m:t>
                                    </m:r>
                                  </m:sup>
                                </m:sSup>
                              </m:den>
                            </m:f>
                          </m:oMath>
                        </m:oMathPara>
                      </a14:m>
                      <a:endParaRPr lang="en-US" sz="1400" b="1" dirty="0">
                        <a:solidFill>
                          <a:sysClr val="windowText" lastClr="000000"/>
                        </a:solidFill>
                      </a:endParaRPr>
                    </a:p>
                  </p:txBody>
                </p:sp>
              </mc:Choice>
              <mc:Fallback xmlns="">
                <p:sp>
                  <p:nvSpPr>
                    <p:cNvPr id="6" name="Oval 5">
                      <a:extLst>
                        <a:ext uri="{FF2B5EF4-FFF2-40B4-BE49-F238E27FC236}">
                          <a16:creationId xmlns:a16="http://schemas.microsoft.com/office/drawing/2014/main" id="{9C1A8C4D-7ECC-2F54-BCDB-15B70342D4C2}"/>
                        </a:ext>
                      </a:extLst>
                    </p:cNvPr>
                    <p:cNvSpPr>
                      <a:spLocks noRot="1" noChangeAspect="1" noMove="1" noResize="1" noEditPoints="1" noAdjustHandles="1" noChangeArrowheads="1" noChangeShapeType="1" noTextEdit="1"/>
                    </p:cNvSpPr>
                    <p:nvPr/>
                  </p:nvSpPr>
                  <p:spPr>
                    <a:xfrm>
                      <a:off x="5142634" y="4679840"/>
                      <a:ext cx="574345" cy="524937"/>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1DA4DDC-187B-189F-FC12-A3C1B56C59F4}"/>
                        </a:ext>
                      </a:extLst>
                    </p:cNvPr>
                    <p:cNvSpPr txBox="1"/>
                    <p:nvPr/>
                  </p:nvSpPr>
                  <p:spPr>
                    <a:xfrm>
                      <a:off x="5770601" y="3965018"/>
                      <a:ext cx="1536205" cy="1212691"/>
                    </a:xfrm>
                    <a:prstGeom prst="rect">
                      <a:avLst/>
                    </a:prstGeom>
                    <a:noFill/>
                    <a:ln w="28575">
                      <a:solidFill>
                        <a:schemeClr val="accent2">
                          <a:lumMod val="75000"/>
                        </a:schemeClr>
                      </a:solidFill>
                      <a:prstDash val="sysDash"/>
                    </a:ln>
                  </p:spPr>
                  <p:txBody>
                    <a:bodyPr wrap="square">
                      <a:spAutoFit/>
                    </a:bodyPr>
                    <a:lstStyle/>
                    <a:p>
                      <a:pPr algn="ctr">
                        <a:lnSpc>
                          <a:spcPct val="150000"/>
                        </a:lnSpc>
                      </a:pPr>
                      <a:r>
                        <a:rPr lang="en-US" sz="1200" b="1" i="1" dirty="0">
                          <a:solidFill>
                            <a:sysClr val="windowText" lastClr="000000"/>
                          </a:solidFill>
                        </a:rPr>
                        <a:t>Physics Loss: </a:t>
                      </a:r>
                    </a:p>
                    <a:p>
                      <a:pPr algn="ctr">
                        <a:lnSpc>
                          <a:spcPct val="150000"/>
                        </a:lnSpc>
                      </a:pPr>
                      <a:r>
                        <a:rPr lang="en-US" sz="1200" b="1" i="1" dirty="0">
                          <a:solidFill>
                            <a:sysClr val="windowText" lastClr="000000"/>
                          </a:solidFill>
                        </a:rPr>
                        <a:t>PDE Residuals</a:t>
                      </a:r>
                    </a:p>
                    <a:p>
                      <a:pPr algn="ctr">
                        <a:lnSpc>
                          <a:spcPct val="150000"/>
                        </a:lnSpc>
                      </a:pPr>
                      <a14:m>
                        <m:oMathPara xmlns:m="http://schemas.openxmlformats.org/officeDocument/2006/math">
                          <m:oMathParaPr>
                            <m:jc m:val="centerGroup"/>
                          </m:oMathParaPr>
                          <m:oMath xmlns:m="http://schemas.openxmlformats.org/officeDocument/2006/math">
                            <m:f>
                              <m:fPr>
                                <m:ctrlPr>
                                  <a:rPr lang="en-US" sz="1400" b="1" i="1" smtClean="0">
                                    <a:solidFill>
                                      <a:sysClr val="windowText" lastClr="000000"/>
                                    </a:solidFill>
                                    <a:latin typeface="Cambria Math" panose="02040503050406030204" pitchFamily="18" charset="0"/>
                                  </a:rPr>
                                </m:ctrlPr>
                              </m:fPr>
                              <m:num>
                                <m:r>
                                  <a:rPr lang="en-US" sz="1400" b="1" i="1">
                                    <a:solidFill>
                                      <a:sysClr val="windowText" lastClr="000000"/>
                                    </a:solidFill>
                                    <a:latin typeface="Cambria Math" panose="02040503050406030204" pitchFamily="18" charset="0"/>
                                    <a:ea typeface="Cambria Math" panose="02040503050406030204" pitchFamily="18" charset="0"/>
                                  </a:rPr>
                                  <m:t>𝝏</m:t>
                                </m:r>
                                <m:r>
                                  <a:rPr lang="en-US" sz="1400" b="1" i="1">
                                    <a:solidFill>
                                      <a:sysClr val="windowText" lastClr="000000"/>
                                    </a:solidFill>
                                    <a:latin typeface="Cambria Math" panose="02040503050406030204" pitchFamily="18" charset="0"/>
                                    <a:ea typeface="Cambria Math" panose="02040503050406030204" pitchFamily="18" charset="0"/>
                                  </a:rPr>
                                  <m:t>𝒖</m:t>
                                </m:r>
                              </m:num>
                              <m:den>
                                <m:r>
                                  <a:rPr lang="en-US" sz="1400" b="1" i="1">
                                    <a:solidFill>
                                      <a:sysClr val="windowText" lastClr="000000"/>
                                    </a:solidFill>
                                    <a:latin typeface="Cambria Math" panose="02040503050406030204" pitchFamily="18" charset="0"/>
                                    <a:ea typeface="Cambria Math" panose="02040503050406030204" pitchFamily="18" charset="0"/>
                                  </a:rPr>
                                  <m:t>𝝏</m:t>
                                </m:r>
                                <m:r>
                                  <a:rPr lang="en-US" sz="1400" b="1" i="1">
                                    <a:solidFill>
                                      <a:sysClr val="windowText" lastClr="000000"/>
                                    </a:solidFill>
                                    <a:latin typeface="Cambria Math" panose="02040503050406030204" pitchFamily="18" charset="0"/>
                                    <a:ea typeface="Cambria Math" panose="02040503050406030204" pitchFamily="18" charset="0"/>
                                  </a:rPr>
                                  <m:t>𝒕</m:t>
                                </m:r>
                              </m:den>
                            </m:f>
                            <m:r>
                              <a:rPr lang="en-US" sz="1400" b="0" i="0" smtClean="0">
                                <a:solidFill>
                                  <a:sysClr val="windowText" lastClr="000000"/>
                                </a:solidFill>
                                <a:latin typeface="Cambria Math" panose="02040503050406030204" pitchFamily="18" charset="0"/>
                                <a:ea typeface="Cambria Math" panose="02040503050406030204" pitchFamily="18" charset="0"/>
                              </a:rPr>
                              <m:t>−</m:t>
                            </m:r>
                            <m:r>
                              <m:rPr>
                                <m:sty m:val="p"/>
                              </m:rPr>
                              <a:rPr lang="en-US" sz="1400">
                                <a:solidFill>
                                  <a:sysClr val="windowText" lastClr="000000"/>
                                </a:solidFill>
                                <a:latin typeface="Cambria Math" panose="02040503050406030204" pitchFamily="18" charset="0"/>
                                <a:ea typeface="Cambria Math" panose="02040503050406030204" pitchFamily="18" charset="0"/>
                              </a:rPr>
                              <m:t>α</m:t>
                            </m:r>
                            <m:f>
                              <m:fPr>
                                <m:ctrlPr>
                                  <a:rPr lang="en-US" sz="1400" b="1" i="1">
                                    <a:solidFill>
                                      <a:sysClr val="windowText" lastClr="000000"/>
                                    </a:solidFill>
                                    <a:latin typeface="Cambria Math" panose="02040503050406030204" pitchFamily="18" charset="0"/>
                                    <a:ea typeface="Cambria Math" panose="02040503050406030204" pitchFamily="18" charset="0"/>
                                  </a:rPr>
                                </m:ctrlPr>
                              </m:fPr>
                              <m:num>
                                <m:sSup>
                                  <m:sSupPr>
                                    <m:ctrlPr>
                                      <a:rPr lang="en-US" sz="1400" b="1" i="1">
                                        <a:solidFill>
                                          <a:sysClr val="windowText" lastClr="000000"/>
                                        </a:solidFill>
                                        <a:latin typeface="Cambria Math" panose="02040503050406030204" pitchFamily="18" charset="0"/>
                                        <a:ea typeface="Cambria Math" panose="02040503050406030204" pitchFamily="18" charset="0"/>
                                      </a:rPr>
                                    </m:ctrlPr>
                                  </m:sSupPr>
                                  <m:e>
                                    <m:r>
                                      <a:rPr lang="en-US" sz="1400" b="1" i="1">
                                        <a:solidFill>
                                          <a:sysClr val="windowText" lastClr="000000"/>
                                        </a:solidFill>
                                        <a:latin typeface="Cambria Math" panose="02040503050406030204" pitchFamily="18" charset="0"/>
                                        <a:ea typeface="Cambria Math" panose="02040503050406030204" pitchFamily="18" charset="0"/>
                                      </a:rPr>
                                      <m:t>𝝏</m:t>
                                    </m:r>
                                  </m:e>
                                  <m:sup>
                                    <m:r>
                                      <a:rPr lang="en-US" sz="1400" b="1" i="1">
                                        <a:solidFill>
                                          <a:sysClr val="windowText" lastClr="000000"/>
                                        </a:solidFill>
                                        <a:latin typeface="Cambria Math" panose="02040503050406030204" pitchFamily="18" charset="0"/>
                                        <a:ea typeface="Cambria Math" panose="02040503050406030204" pitchFamily="18" charset="0"/>
                                      </a:rPr>
                                      <m:t>𝟐</m:t>
                                    </m:r>
                                  </m:sup>
                                </m:sSup>
                                <m:r>
                                  <a:rPr lang="en-US" sz="1400" b="1" i="1">
                                    <a:solidFill>
                                      <a:sysClr val="windowText" lastClr="000000"/>
                                    </a:solidFill>
                                    <a:latin typeface="Cambria Math" panose="02040503050406030204" pitchFamily="18" charset="0"/>
                                    <a:ea typeface="Cambria Math" panose="02040503050406030204" pitchFamily="18" charset="0"/>
                                  </a:rPr>
                                  <m:t>𝒖</m:t>
                                </m:r>
                              </m:num>
                              <m:den>
                                <m:r>
                                  <a:rPr lang="en-US" sz="1400" b="1" i="1">
                                    <a:solidFill>
                                      <a:sysClr val="windowText" lastClr="000000"/>
                                    </a:solidFill>
                                    <a:latin typeface="Cambria Math" panose="02040503050406030204" pitchFamily="18" charset="0"/>
                                    <a:ea typeface="Cambria Math" panose="02040503050406030204" pitchFamily="18" charset="0"/>
                                  </a:rPr>
                                  <m:t>𝝏</m:t>
                                </m:r>
                                <m:sSup>
                                  <m:sSupPr>
                                    <m:ctrlPr>
                                      <a:rPr lang="en-US" sz="1400" b="1" i="1">
                                        <a:solidFill>
                                          <a:sysClr val="windowText" lastClr="000000"/>
                                        </a:solidFill>
                                        <a:latin typeface="Cambria Math" panose="02040503050406030204" pitchFamily="18" charset="0"/>
                                        <a:ea typeface="Cambria Math" panose="02040503050406030204" pitchFamily="18" charset="0"/>
                                      </a:rPr>
                                    </m:ctrlPr>
                                  </m:sSupPr>
                                  <m:e>
                                    <m:r>
                                      <a:rPr lang="en-US" sz="1400" b="1" i="1">
                                        <a:solidFill>
                                          <a:sysClr val="windowText" lastClr="000000"/>
                                        </a:solidFill>
                                        <a:latin typeface="Cambria Math" panose="02040503050406030204" pitchFamily="18" charset="0"/>
                                        <a:ea typeface="Cambria Math" panose="02040503050406030204" pitchFamily="18" charset="0"/>
                                      </a:rPr>
                                      <m:t>𝒙</m:t>
                                    </m:r>
                                  </m:e>
                                  <m:sup>
                                    <m:r>
                                      <a:rPr lang="en-US" sz="1400" b="1" i="1">
                                        <a:solidFill>
                                          <a:sysClr val="windowText" lastClr="000000"/>
                                        </a:solidFill>
                                        <a:latin typeface="Cambria Math" panose="02040503050406030204" pitchFamily="18" charset="0"/>
                                        <a:ea typeface="Cambria Math" panose="02040503050406030204" pitchFamily="18" charset="0"/>
                                      </a:rPr>
                                      <m:t>𝟐</m:t>
                                    </m:r>
                                  </m:sup>
                                </m:sSup>
                              </m:den>
                            </m:f>
                          </m:oMath>
                        </m:oMathPara>
                      </a14:m>
                      <a:endParaRPr lang="en-US" sz="1400" dirty="0"/>
                    </a:p>
                    <a:p>
                      <a:pPr algn="ctr">
                        <a:lnSpc>
                          <a:spcPct val="150000"/>
                        </a:lnSpc>
                      </a:pPr>
                      <a:r>
                        <a:rPr lang="en-US" sz="1200" b="1" dirty="0"/>
                        <a:t>For collocation point</a:t>
                      </a:r>
                    </a:p>
                  </p:txBody>
                </p:sp>
              </mc:Choice>
              <mc:Fallback xmlns="">
                <p:sp>
                  <p:nvSpPr>
                    <p:cNvPr id="8" name="TextBox 7">
                      <a:extLst>
                        <a:ext uri="{FF2B5EF4-FFF2-40B4-BE49-F238E27FC236}">
                          <a16:creationId xmlns:a16="http://schemas.microsoft.com/office/drawing/2014/main" id="{61DA4DDC-187B-189F-FC12-A3C1B56C59F4}"/>
                        </a:ext>
                      </a:extLst>
                    </p:cNvPr>
                    <p:cNvSpPr txBox="1">
                      <a:spLocks noRot="1" noChangeAspect="1" noMove="1" noResize="1" noEditPoints="1" noAdjustHandles="1" noChangeArrowheads="1" noChangeShapeType="1" noTextEdit="1"/>
                    </p:cNvSpPr>
                    <p:nvPr/>
                  </p:nvSpPr>
                  <p:spPr>
                    <a:xfrm>
                      <a:off x="5770601" y="3965018"/>
                      <a:ext cx="1536205" cy="1212691"/>
                    </a:xfrm>
                    <a:prstGeom prst="rect">
                      <a:avLst/>
                    </a:prstGeom>
                    <a:blipFill>
                      <a:blip r:embed="rId3"/>
                      <a:stretch>
                        <a:fillRect b="-1587"/>
                      </a:stretch>
                    </a:blipFill>
                    <a:ln w="28575">
                      <a:solidFill>
                        <a:schemeClr val="accent2">
                          <a:lumMod val="75000"/>
                        </a:schemeClr>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Oval 105">
                      <a:extLst>
                        <a:ext uri="{FF2B5EF4-FFF2-40B4-BE49-F238E27FC236}">
                          <a16:creationId xmlns:a16="http://schemas.microsoft.com/office/drawing/2014/main" id="{64D3D1E4-046C-3C5F-4047-C5429F0E985B}"/>
                        </a:ext>
                      </a:extLst>
                    </p:cNvPr>
                    <p:cNvSpPr/>
                    <p:nvPr/>
                  </p:nvSpPr>
                  <p:spPr>
                    <a:xfrm>
                      <a:off x="5142633" y="3806185"/>
                      <a:ext cx="574346" cy="524937"/>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lang="en-US" sz="1400" b="1" i="1" smtClean="0">
                                    <a:solidFill>
                                      <a:sysClr val="windowText" lastClr="000000"/>
                                    </a:solidFill>
                                    <a:latin typeface="Cambria Math" panose="02040503050406030204" pitchFamily="18" charset="0"/>
                                  </a:rPr>
                                </m:ctrlPr>
                              </m:fPr>
                              <m:num>
                                <m:r>
                                  <a:rPr lang="en-US" sz="1400" b="1" i="1">
                                    <a:solidFill>
                                      <a:sysClr val="windowText" lastClr="000000"/>
                                    </a:solidFill>
                                    <a:latin typeface="Cambria Math" panose="02040503050406030204" pitchFamily="18" charset="0"/>
                                    <a:ea typeface="Cambria Math" panose="02040503050406030204" pitchFamily="18" charset="0"/>
                                  </a:rPr>
                                  <m:t>𝝏</m:t>
                                </m:r>
                                <m:r>
                                  <a:rPr lang="en-US" sz="1400" b="1" i="1">
                                    <a:solidFill>
                                      <a:sysClr val="windowText" lastClr="000000"/>
                                    </a:solidFill>
                                    <a:latin typeface="Cambria Math" panose="02040503050406030204" pitchFamily="18" charset="0"/>
                                    <a:ea typeface="Cambria Math" panose="02040503050406030204" pitchFamily="18" charset="0"/>
                                  </a:rPr>
                                  <m:t>𝒖</m:t>
                                </m:r>
                              </m:num>
                              <m:den>
                                <m:r>
                                  <a:rPr lang="en-US" sz="1400" b="1" i="1">
                                    <a:solidFill>
                                      <a:sysClr val="windowText" lastClr="000000"/>
                                    </a:solidFill>
                                    <a:latin typeface="Cambria Math" panose="02040503050406030204" pitchFamily="18" charset="0"/>
                                    <a:ea typeface="Cambria Math" panose="02040503050406030204" pitchFamily="18" charset="0"/>
                                  </a:rPr>
                                  <m:t>𝝏</m:t>
                                </m:r>
                                <m:r>
                                  <a:rPr lang="en-US" sz="1400" b="1" i="1">
                                    <a:solidFill>
                                      <a:sysClr val="windowText" lastClr="000000"/>
                                    </a:solidFill>
                                    <a:latin typeface="Cambria Math" panose="02040503050406030204" pitchFamily="18" charset="0"/>
                                    <a:ea typeface="Cambria Math" panose="02040503050406030204" pitchFamily="18" charset="0"/>
                                  </a:rPr>
                                  <m:t>𝒕</m:t>
                                </m:r>
                              </m:den>
                            </m:f>
                          </m:oMath>
                        </m:oMathPara>
                      </a14:m>
                      <a:endParaRPr lang="en-US" sz="1400" b="1" dirty="0">
                        <a:solidFill>
                          <a:sysClr val="windowText" lastClr="000000"/>
                        </a:solidFill>
                      </a:endParaRPr>
                    </a:p>
                  </p:txBody>
                </p:sp>
              </mc:Choice>
              <mc:Fallback xmlns="">
                <p:sp>
                  <p:nvSpPr>
                    <p:cNvPr id="106" name="Oval 105">
                      <a:extLst>
                        <a:ext uri="{FF2B5EF4-FFF2-40B4-BE49-F238E27FC236}">
                          <a16:creationId xmlns:a16="http://schemas.microsoft.com/office/drawing/2014/main" id="{64D3D1E4-046C-3C5F-4047-C5429F0E985B}"/>
                        </a:ext>
                      </a:extLst>
                    </p:cNvPr>
                    <p:cNvSpPr>
                      <a:spLocks noRot="1" noChangeAspect="1" noMove="1" noResize="1" noEditPoints="1" noAdjustHandles="1" noChangeArrowheads="1" noChangeShapeType="1" noTextEdit="1"/>
                    </p:cNvSpPr>
                    <p:nvPr/>
                  </p:nvSpPr>
                  <p:spPr>
                    <a:xfrm>
                      <a:off x="5142633" y="3806185"/>
                      <a:ext cx="574346" cy="524937"/>
                    </a:xfrm>
                    <a:prstGeom prst="ellipse">
                      <a:avLst/>
                    </a:prstGeom>
                    <a:blipFill>
                      <a:blip r:embed="rId4"/>
                      <a:stretch>
                        <a:fillRect/>
                      </a:stretch>
                    </a:blipFill>
                  </p:spPr>
                  <p:txBody>
                    <a:bodyPr/>
                    <a:lstStyle/>
                    <a:p>
                      <a:r>
                        <a:rPr lang="en-US">
                          <a:noFill/>
                        </a:rPr>
                        <a:t> </a:t>
                      </a:r>
                    </a:p>
                  </p:txBody>
                </p:sp>
              </mc:Fallback>
            </mc:AlternateContent>
            <p:sp>
              <p:nvSpPr>
                <p:cNvPr id="245" name="TextBox 244">
                  <a:extLst>
                    <a:ext uri="{FF2B5EF4-FFF2-40B4-BE49-F238E27FC236}">
                      <a16:creationId xmlns:a16="http://schemas.microsoft.com/office/drawing/2014/main" id="{14AF9BAC-6B69-9318-C2C1-B50830EA401E}"/>
                    </a:ext>
                  </a:extLst>
                </p:cNvPr>
                <p:cNvSpPr txBox="1"/>
                <p:nvPr/>
              </p:nvSpPr>
              <p:spPr>
                <a:xfrm>
                  <a:off x="4938334" y="3274970"/>
                  <a:ext cx="1202380" cy="461665"/>
                </a:xfrm>
                <a:prstGeom prst="rect">
                  <a:avLst/>
                </a:prstGeom>
                <a:noFill/>
              </p:spPr>
              <p:txBody>
                <a:bodyPr wrap="none" rtlCol="0">
                  <a:spAutoFit/>
                </a:bodyPr>
                <a:lstStyle/>
                <a:p>
                  <a:pPr algn="ctr"/>
                  <a:r>
                    <a:rPr lang="en-US" sz="1200" b="1" i="1" dirty="0"/>
                    <a:t>Automatic </a:t>
                  </a:r>
                  <a:br>
                    <a:rPr lang="en-US" sz="1200" b="1" i="1" dirty="0"/>
                  </a:br>
                  <a:r>
                    <a:rPr lang="en-US" sz="1200" b="1" i="1" dirty="0"/>
                    <a:t>Differentiation</a:t>
                  </a:r>
                </a:p>
              </p:txBody>
            </p:sp>
          </p:grpSp>
          <p:grpSp>
            <p:nvGrpSpPr>
              <p:cNvPr id="249" name="Group 248">
                <a:extLst>
                  <a:ext uri="{FF2B5EF4-FFF2-40B4-BE49-F238E27FC236}">
                    <a16:creationId xmlns:a16="http://schemas.microsoft.com/office/drawing/2014/main" id="{EE3C344C-842B-6E86-00BB-1ECDD35932F5}"/>
                  </a:ext>
                </a:extLst>
              </p:cNvPr>
              <p:cNvGrpSpPr/>
              <p:nvPr/>
            </p:nvGrpSpPr>
            <p:grpSpPr>
              <a:xfrm>
                <a:off x="3974889" y="3834884"/>
                <a:ext cx="1536205" cy="1866437"/>
                <a:chOff x="3352943" y="3827073"/>
                <a:chExt cx="1536205" cy="1866437"/>
              </a:xfrm>
            </p:grpSpPr>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3003AF0D-0818-FDE3-73AF-8AAB85728FF9}"/>
                        </a:ext>
                      </a:extLst>
                    </p:cNvPr>
                    <p:cNvSpPr/>
                    <p:nvPr/>
                  </p:nvSpPr>
                  <p:spPr>
                    <a:xfrm>
                      <a:off x="3700096" y="4391873"/>
                      <a:ext cx="473199" cy="41843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𝑢</m:t>
                                </m:r>
                              </m:e>
                              <m:sub>
                                <m:r>
                                  <a:rPr lang="en-US" i="1">
                                    <a:solidFill>
                                      <a:sysClr val="windowText" lastClr="000000"/>
                                    </a:solidFill>
                                    <a:latin typeface="Cambria Math" panose="02040503050406030204" pitchFamily="18" charset="0"/>
                                  </a:rPr>
                                  <m:t>𝜭</m:t>
                                </m:r>
                              </m:sub>
                            </m:sSub>
                          </m:oMath>
                        </m:oMathPara>
                      </a14:m>
                      <a:endParaRPr lang="en-US" dirty="0">
                        <a:solidFill>
                          <a:sysClr val="windowText" lastClr="000000"/>
                        </a:solidFill>
                      </a:endParaRPr>
                    </a:p>
                  </p:txBody>
                </p:sp>
              </mc:Choice>
              <mc:Fallback xmlns="">
                <p:sp>
                  <p:nvSpPr>
                    <p:cNvPr id="38" name="Oval 37">
                      <a:extLst>
                        <a:ext uri="{FF2B5EF4-FFF2-40B4-BE49-F238E27FC236}">
                          <a16:creationId xmlns:a16="http://schemas.microsoft.com/office/drawing/2014/main" id="{3003AF0D-0818-FDE3-73AF-8AAB85728FF9}"/>
                        </a:ext>
                      </a:extLst>
                    </p:cNvPr>
                    <p:cNvSpPr>
                      <a:spLocks noRot="1" noChangeAspect="1" noMove="1" noResize="1" noEditPoints="1" noAdjustHandles="1" noChangeArrowheads="1" noChangeShapeType="1" noTextEdit="1"/>
                    </p:cNvSpPr>
                    <p:nvPr/>
                  </p:nvSpPr>
                  <p:spPr>
                    <a:xfrm>
                      <a:off x="3700096" y="4391873"/>
                      <a:ext cx="473199" cy="418433"/>
                    </a:xfrm>
                    <a:prstGeom prst="ellipse">
                      <a:avLst/>
                    </a:prstGeom>
                    <a:blipFill>
                      <a:blip r:embed="rId5"/>
                      <a:stretch>
                        <a:fillRect/>
                      </a:stretch>
                    </a:blipFill>
                  </p:spPr>
                  <p:txBody>
                    <a:bodyPr/>
                    <a:lstStyle/>
                    <a:p>
                      <a:r>
                        <a:rPr lang="en-US">
                          <a:noFill/>
                        </a:rPr>
                        <a:t> </a:t>
                      </a:r>
                    </a:p>
                  </p:txBody>
                </p:sp>
              </mc:Fallback>
            </mc:AlternateContent>
            <p:sp>
              <p:nvSpPr>
                <p:cNvPr id="132" name="TextBox 131">
                  <a:extLst>
                    <a:ext uri="{FF2B5EF4-FFF2-40B4-BE49-F238E27FC236}">
                      <a16:creationId xmlns:a16="http://schemas.microsoft.com/office/drawing/2014/main" id="{E1B3339B-4A79-5CFC-754A-A8BA1802E2F5}"/>
                    </a:ext>
                  </a:extLst>
                </p:cNvPr>
                <p:cNvSpPr txBox="1"/>
                <p:nvPr/>
              </p:nvSpPr>
              <p:spPr>
                <a:xfrm>
                  <a:off x="3384009" y="3827073"/>
                  <a:ext cx="1102994" cy="461665"/>
                </a:xfrm>
                <a:prstGeom prst="rect">
                  <a:avLst/>
                </a:prstGeom>
                <a:noFill/>
              </p:spPr>
              <p:txBody>
                <a:bodyPr wrap="none" rtlCol="0">
                  <a:spAutoFit/>
                </a:bodyPr>
                <a:lstStyle/>
                <a:p>
                  <a:pPr algn="ctr"/>
                  <a:r>
                    <a:rPr lang="en-US" sz="1200" b="1" i="1" dirty="0"/>
                    <a:t>Predicted </a:t>
                  </a:r>
                  <a:br>
                    <a:rPr lang="en-US" sz="1200" b="1" i="1" dirty="0"/>
                  </a:br>
                  <a:r>
                    <a:rPr lang="en-US" sz="1200" b="1" i="1" dirty="0"/>
                    <a:t>Temperature </a:t>
                  </a:r>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FB9B9F50-F254-AA67-6D1B-D4600F459E3E}"/>
                        </a:ext>
                      </a:extLst>
                    </p:cNvPr>
                    <p:cNvSpPr txBox="1"/>
                    <p:nvPr/>
                  </p:nvSpPr>
                  <p:spPr>
                    <a:xfrm>
                      <a:off x="3352943" y="4912464"/>
                      <a:ext cx="1536205" cy="781046"/>
                    </a:xfrm>
                    <a:prstGeom prst="rect">
                      <a:avLst/>
                    </a:prstGeom>
                    <a:noFill/>
                    <a:ln w="28575">
                      <a:solidFill>
                        <a:schemeClr val="accent6">
                          <a:lumMod val="75000"/>
                        </a:schemeClr>
                      </a:solidFill>
                      <a:prstDash val="sysDash"/>
                    </a:ln>
                  </p:spPr>
                  <p:txBody>
                    <a:bodyPr wrap="square" rtlCol="0">
                      <a:spAutoFit/>
                    </a:bodyPr>
                    <a:lstStyle/>
                    <a:p>
                      <a:pPr algn="ctr"/>
                      <a:r>
                        <a:rPr lang="en-US" sz="1200" b="1" i="1" dirty="0"/>
                        <a:t>Data Loss MSE :</a:t>
                      </a:r>
                    </a:p>
                    <a:p>
                      <a:pPr algn="ctr"/>
                      <a:r>
                        <a:rPr lang="en-US" sz="1200" b="1" i="1" dirty="0"/>
                        <a:t>[</a:t>
                      </a:r>
                      <a14:m>
                        <m:oMath xmlns:m="http://schemas.openxmlformats.org/officeDocument/2006/math">
                          <m:sSub>
                            <m:sSubPr>
                              <m:ctrlPr>
                                <a:rPr lang="en-US" sz="1400" b="1" i="1" smtClean="0">
                                  <a:solidFill>
                                    <a:sysClr val="windowText" lastClr="000000"/>
                                  </a:solidFill>
                                  <a:latin typeface="Cambria Math" panose="02040503050406030204" pitchFamily="18" charset="0"/>
                                </a:rPr>
                              </m:ctrlPr>
                            </m:sSubPr>
                            <m:e>
                              <m:r>
                                <a:rPr lang="en-US" sz="1400" b="1" i="1" smtClean="0">
                                  <a:solidFill>
                                    <a:sysClr val="windowText" lastClr="000000"/>
                                  </a:solidFill>
                                  <a:latin typeface="Cambria Math" panose="02040503050406030204" pitchFamily="18" charset="0"/>
                                </a:rPr>
                                <m:t>𝒖</m:t>
                              </m:r>
                            </m:e>
                            <m:sub>
                              <m:r>
                                <a:rPr lang="en-US" sz="1400" b="1" i="1" smtClean="0">
                                  <a:solidFill>
                                    <a:sysClr val="windowText" lastClr="000000"/>
                                  </a:solidFill>
                                  <a:latin typeface="Cambria Math" panose="02040503050406030204" pitchFamily="18" charset="0"/>
                                </a:rPr>
                                <m:t>𝜭</m:t>
                              </m:r>
                            </m:sub>
                          </m:sSub>
                        </m:oMath>
                      </a14:m>
                      <a:r>
                        <a:rPr lang="en-US" sz="1200" b="1" i="1" dirty="0"/>
                        <a:t> –  “real”  temp] </a:t>
                      </a:r>
                      <a:r>
                        <a:rPr lang="en-US" sz="1600" b="1" i="1" baseline="30000" dirty="0"/>
                        <a:t>2</a:t>
                      </a:r>
                    </a:p>
                    <a:p>
                      <a:pPr algn="ctr"/>
                      <a:endParaRPr lang="en-US" sz="1600" b="1" i="1" baseline="30000" dirty="0"/>
                    </a:p>
                    <a:p>
                      <a:pPr algn="ctr"/>
                      <a:r>
                        <a:rPr lang="en-US" sz="1200" b="1" i="1" dirty="0"/>
                        <a:t>For IC_BC point</a:t>
                      </a:r>
                    </a:p>
                    <a:p>
                      <a:pPr algn="ctr"/>
                      <a:endParaRPr lang="en-US" sz="1600" b="1" i="1" baseline="30000" dirty="0"/>
                    </a:p>
                  </p:txBody>
                </p:sp>
              </mc:Choice>
              <mc:Fallback xmlns="">
                <p:sp>
                  <p:nvSpPr>
                    <p:cNvPr id="246" name="TextBox 245">
                      <a:extLst>
                        <a:ext uri="{FF2B5EF4-FFF2-40B4-BE49-F238E27FC236}">
                          <a16:creationId xmlns:a16="http://schemas.microsoft.com/office/drawing/2014/main" id="{FB9B9F50-F254-AA67-6D1B-D4600F459E3E}"/>
                        </a:ext>
                      </a:extLst>
                    </p:cNvPr>
                    <p:cNvSpPr txBox="1">
                      <a:spLocks noRot="1" noChangeAspect="1" noMove="1" noResize="1" noEditPoints="1" noAdjustHandles="1" noChangeArrowheads="1" noChangeShapeType="1" noTextEdit="1"/>
                    </p:cNvSpPr>
                    <p:nvPr/>
                  </p:nvSpPr>
                  <p:spPr>
                    <a:xfrm>
                      <a:off x="3352943" y="4912464"/>
                      <a:ext cx="1536205" cy="781046"/>
                    </a:xfrm>
                    <a:prstGeom prst="rect">
                      <a:avLst/>
                    </a:prstGeom>
                    <a:blipFill>
                      <a:blip r:embed="rId6"/>
                      <a:stretch>
                        <a:fillRect/>
                      </a:stretch>
                    </a:blipFill>
                    <a:ln w="28575">
                      <a:solidFill>
                        <a:schemeClr val="accent6">
                          <a:lumMod val="75000"/>
                        </a:schemeClr>
                      </a:solidFill>
                      <a:prstDash val="sysDash"/>
                    </a:ln>
                  </p:spPr>
                  <p:txBody>
                    <a:bodyPr/>
                    <a:lstStyle/>
                    <a:p>
                      <a:r>
                        <a:rPr lang="en-US">
                          <a:noFill/>
                        </a:rPr>
                        <a:t> </a:t>
                      </a:r>
                    </a:p>
                  </p:txBody>
                </p:sp>
              </mc:Fallback>
            </mc:AlternateContent>
          </p:grpSp>
          <p:cxnSp>
            <p:nvCxnSpPr>
              <p:cNvPr id="253" name="Elbow Connector 252">
                <a:extLst>
                  <a:ext uri="{FF2B5EF4-FFF2-40B4-BE49-F238E27FC236}">
                    <a16:creationId xmlns:a16="http://schemas.microsoft.com/office/drawing/2014/main" id="{0D757502-2419-911F-C1F4-7FA89F262A3E}"/>
                  </a:ext>
                </a:extLst>
              </p:cNvPr>
              <p:cNvCxnSpPr>
                <a:cxnSpLocks/>
                <a:stCxn id="8" idx="2"/>
                <a:endCxn id="9" idx="0"/>
              </p:cNvCxnSpPr>
              <p:nvPr/>
            </p:nvCxnSpPr>
            <p:spPr>
              <a:xfrm rot="5400000">
                <a:off x="5977415" y="5154857"/>
                <a:ext cx="1172146" cy="1337357"/>
              </a:xfrm>
              <a:prstGeom prst="bentConnector3">
                <a:avLst/>
              </a:prstGeom>
              <a:ln w="28575">
                <a:solidFill>
                  <a:schemeClr val="accent2">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4" name="Elbow Connector 253">
                <a:extLst>
                  <a:ext uri="{FF2B5EF4-FFF2-40B4-BE49-F238E27FC236}">
                    <a16:creationId xmlns:a16="http://schemas.microsoft.com/office/drawing/2014/main" id="{6147E146-4335-9E93-2A50-25ED3CBC5136}"/>
                  </a:ext>
                </a:extLst>
              </p:cNvPr>
              <p:cNvCxnSpPr>
                <a:cxnSpLocks/>
                <a:stCxn id="246" idx="2"/>
                <a:endCxn id="9" idx="0"/>
              </p:cNvCxnSpPr>
              <p:nvPr/>
            </p:nvCxnSpPr>
            <p:spPr>
              <a:xfrm rot="16200000" flipH="1">
                <a:off x="4964757" y="5479556"/>
                <a:ext cx="708288" cy="1151817"/>
              </a:xfrm>
              <a:prstGeom prst="bentConnector3">
                <a:avLst>
                  <a:gd name="adj1" fmla="val 50000"/>
                </a:avLst>
              </a:prstGeom>
              <a:ln w="28575">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64" name="Elbow Connector 263">
                <a:extLst>
                  <a:ext uri="{FF2B5EF4-FFF2-40B4-BE49-F238E27FC236}">
                    <a16:creationId xmlns:a16="http://schemas.microsoft.com/office/drawing/2014/main" id="{FF99594F-5657-1E99-99A4-12F5ECCF0268}"/>
                  </a:ext>
                </a:extLst>
              </p:cNvPr>
              <p:cNvCxnSpPr>
                <a:cxnSpLocks/>
                <a:stCxn id="9" idx="1"/>
                <a:endCxn id="266" idx="2"/>
              </p:cNvCxnSpPr>
              <p:nvPr/>
            </p:nvCxnSpPr>
            <p:spPr>
              <a:xfrm rot="10800000">
                <a:off x="2718940" y="5641751"/>
                <a:ext cx="1838513" cy="917930"/>
              </a:xfrm>
              <a:prstGeom prst="bentConnector2">
                <a:avLst/>
              </a:prstGeom>
              <a:ln w="22860">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267" name="Group 266">
                <a:extLst>
                  <a:ext uri="{FF2B5EF4-FFF2-40B4-BE49-F238E27FC236}">
                    <a16:creationId xmlns:a16="http://schemas.microsoft.com/office/drawing/2014/main" id="{B137B581-19A3-8612-CC5B-69B818FE4518}"/>
                  </a:ext>
                </a:extLst>
              </p:cNvPr>
              <p:cNvGrpSpPr/>
              <p:nvPr/>
            </p:nvGrpSpPr>
            <p:grpSpPr>
              <a:xfrm>
                <a:off x="1905120" y="3163553"/>
                <a:ext cx="1687414" cy="2478198"/>
                <a:chOff x="1905120" y="3163553"/>
                <a:chExt cx="1687414" cy="2478198"/>
              </a:xfrm>
            </p:grpSpPr>
            <p:grpSp>
              <p:nvGrpSpPr>
                <p:cNvPr id="248" name="Group 247">
                  <a:extLst>
                    <a:ext uri="{FF2B5EF4-FFF2-40B4-BE49-F238E27FC236}">
                      <a16:creationId xmlns:a16="http://schemas.microsoft.com/office/drawing/2014/main" id="{B5042000-0D27-2900-64FC-1DB3C5C1A374}"/>
                    </a:ext>
                  </a:extLst>
                </p:cNvPr>
                <p:cNvGrpSpPr/>
                <p:nvPr/>
              </p:nvGrpSpPr>
              <p:grpSpPr>
                <a:xfrm>
                  <a:off x="1907714" y="3212519"/>
                  <a:ext cx="1684820" cy="2429232"/>
                  <a:chOff x="1907714" y="3212519"/>
                  <a:chExt cx="1684820" cy="2429232"/>
                </a:xfrm>
              </p:grpSpPr>
              <p:grpSp>
                <p:nvGrpSpPr>
                  <p:cNvPr id="10" name="Group 9">
                    <a:extLst>
                      <a:ext uri="{FF2B5EF4-FFF2-40B4-BE49-F238E27FC236}">
                        <a16:creationId xmlns:a16="http://schemas.microsoft.com/office/drawing/2014/main" id="{7D696FA0-7AFE-9A41-AE02-9020E47EBD61}"/>
                      </a:ext>
                    </a:extLst>
                  </p:cNvPr>
                  <p:cNvGrpSpPr/>
                  <p:nvPr/>
                </p:nvGrpSpPr>
                <p:grpSpPr>
                  <a:xfrm>
                    <a:off x="2100527" y="3568310"/>
                    <a:ext cx="247267" cy="2073441"/>
                    <a:chOff x="2343957" y="583510"/>
                    <a:chExt cx="174800" cy="1674411"/>
                  </a:xfrm>
                </p:grpSpPr>
                <p:sp>
                  <p:nvSpPr>
                    <p:cNvPr id="57" name="Oval 56">
                      <a:extLst>
                        <a:ext uri="{FF2B5EF4-FFF2-40B4-BE49-F238E27FC236}">
                          <a16:creationId xmlns:a16="http://schemas.microsoft.com/office/drawing/2014/main" id="{48884080-F7FB-D854-A4F2-AAAB113807A1}"/>
                        </a:ext>
                      </a:extLst>
                    </p:cNvPr>
                    <p:cNvSpPr/>
                    <p:nvPr/>
                  </p:nvSpPr>
                  <p:spPr>
                    <a:xfrm>
                      <a:off x="2343957" y="58351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BDD5641-9848-5D7F-A9B3-C8FE0BAF5497}"/>
                        </a:ext>
                      </a:extLst>
                    </p:cNvPr>
                    <p:cNvSpPr/>
                    <p:nvPr/>
                  </p:nvSpPr>
                  <p:spPr>
                    <a:xfrm>
                      <a:off x="2343957" y="952041"/>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9E76CBE-A9EA-032C-3B50-B823709E6B67}"/>
                        </a:ext>
                      </a:extLst>
                    </p:cNvPr>
                    <p:cNvSpPr/>
                    <p:nvPr/>
                  </p:nvSpPr>
                  <p:spPr>
                    <a:xfrm>
                      <a:off x="2343957" y="132233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B719976-12A5-856C-256E-5FB92DEB29B7}"/>
                        </a:ext>
                      </a:extLst>
                    </p:cNvPr>
                    <p:cNvSpPr/>
                    <p:nvPr/>
                  </p:nvSpPr>
                  <p:spPr>
                    <a:xfrm rot="10800000">
                      <a:off x="2343957" y="1693007"/>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0E95657-5336-012E-854B-EF5C45E6854B}"/>
                        </a:ext>
                      </a:extLst>
                    </p:cNvPr>
                    <p:cNvSpPr/>
                    <p:nvPr/>
                  </p:nvSpPr>
                  <p:spPr>
                    <a:xfrm rot="10800000">
                      <a:off x="2343957" y="2061538"/>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F1975FE-D239-97CE-8841-AC8B7FA5AB98}"/>
                      </a:ext>
                    </a:extLst>
                  </p:cNvPr>
                  <p:cNvGrpSpPr/>
                  <p:nvPr/>
                </p:nvGrpSpPr>
                <p:grpSpPr>
                  <a:xfrm>
                    <a:off x="3032949" y="3568310"/>
                    <a:ext cx="247267" cy="2073441"/>
                    <a:chOff x="2889294" y="583510"/>
                    <a:chExt cx="174800" cy="1674411"/>
                  </a:xfrm>
                </p:grpSpPr>
                <p:sp>
                  <p:nvSpPr>
                    <p:cNvPr id="52" name="Oval 51">
                      <a:extLst>
                        <a:ext uri="{FF2B5EF4-FFF2-40B4-BE49-F238E27FC236}">
                          <a16:creationId xmlns:a16="http://schemas.microsoft.com/office/drawing/2014/main" id="{F19ABDC0-A89F-D97D-CA78-3CDB71EF9881}"/>
                        </a:ext>
                      </a:extLst>
                    </p:cNvPr>
                    <p:cNvSpPr/>
                    <p:nvPr/>
                  </p:nvSpPr>
                  <p:spPr>
                    <a:xfrm>
                      <a:off x="2889294" y="58351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8749FF-A275-E6BC-9FD4-C7786003F501}"/>
                        </a:ext>
                      </a:extLst>
                    </p:cNvPr>
                    <p:cNvSpPr/>
                    <p:nvPr/>
                  </p:nvSpPr>
                  <p:spPr>
                    <a:xfrm>
                      <a:off x="2889294" y="952041"/>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235139E-5287-71A9-D18C-D1DF23C7CE6D}"/>
                        </a:ext>
                      </a:extLst>
                    </p:cNvPr>
                    <p:cNvSpPr/>
                    <p:nvPr/>
                  </p:nvSpPr>
                  <p:spPr>
                    <a:xfrm>
                      <a:off x="2889294" y="132233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27E833D-EB0F-AA6E-4311-2EBDBA57430C}"/>
                        </a:ext>
                      </a:extLst>
                    </p:cNvPr>
                    <p:cNvSpPr/>
                    <p:nvPr/>
                  </p:nvSpPr>
                  <p:spPr>
                    <a:xfrm rot="10800000">
                      <a:off x="2889294" y="1693007"/>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88861A1-EFCE-ACE7-C550-5149C276559A}"/>
                        </a:ext>
                      </a:extLst>
                    </p:cNvPr>
                    <p:cNvSpPr/>
                    <p:nvPr/>
                  </p:nvSpPr>
                  <p:spPr>
                    <a:xfrm rot="10800000">
                      <a:off x="2889294" y="2061538"/>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FA3B16DC-E022-BD4E-1967-2F4A4FD434D2}"/>
                      </a:ext>
                    </a:extLst>
                  </p:cNvPr>
                  <p:cNvCxnSpPr>
                    <a:cxnSpLocks/>
                    <a:stCxn id="57" idx="6"/>
                    <a:endCxn id="52" idx="2"/>
                  </p:cNvCxnSpPr>
                  <p:nvPr/>
                </p:nvCxnSpPr>
                <p:spPr>
                  <a:xfrm>
                    <a:off x="2347794" y="3689903"/>
                    <a:ext cx="6851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0DDFBE5-F618-A59F-88D2-91554C06C907}"/>
                      </a:ext>
                    </a:extLst>
                  </p:cNvPr>
                  <p:cNvCxnSpPr>
                    <a:cxnSpLocks/>
                    <a:stCxn id="57" idx="6"/>
                    <a:endCxn id="53" idx="2"/>
                  </p:cNvCxnSpPr>
                  <p:nvPr/>
                </p:nvCxnSpPr>
                <p:spPr>
                  <a:xfrm>
                    <a:off x="2347794" y="3689903"/>
                    <a:ext cx="685155" cy="456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6405EF8-9974-B140-FABD-7426D461A0A3}"/>
                      </a:ext>
                    </a:extLst>
                  </p:cNvPr>
                  <p:cNvCxnSpPr>
                    <a:cxnSpLocks/>
                    <a:stCxn id="57" idx="6"/>
                    <a:endCxn id="54" idx="2"/>
                  </p:cNvCxnSpPr>
                  <p:nvPr/>
                </p:nvCxnSpPr>
                <p:spPr>
                  <a:xfrm>
                    <a:off x="2347794" y="3689903"/>
                    <a:ext cx="685155" cy="914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FCCCEFA-9DD7-BCD4-2384-A1FBACA94D4D}"/>
                      </a:ext>
                    </a:extLst>
                  </p:cNvPr>
                  <p:cNvCxnSpPr>
                    <a:cxnSpLocks/>
                    <a:stCxn id="57" idx="6"/>
                    <a:endCxn id="55" idx="6"/>
                  </p:cNvCxnSpPr>
                  <p:nvPr/>
                </p:nvCxnSpPr>
                <p:spPr>
                  <a:xfrm>
                    <a:off x="2347794" y="3689903"/>
                    <a:ext cx="685155" cy="1373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398C2EF-0F3A-4975-C665-7C25DD9B7085}"/>
                      </a:ext>
                    </a:extLst>
                  </p:cNvPr>
                  <p:cNvCxnSpPr>
                    <a:cxnSpLocks/>
                    <a:stCxn id="57" idx="6"/>
                    <a:endCxn id="56" idx="6"/>
                  </p:cNvCxnSpPr>
                  <p:nvPr/>
                </p:nvCxnSpPr>
                <p:spPr>
                  <a:xfrm>
                    <a:off x="2347794" y="3689903"/>
                    <a:ext cx="685155" cy="1830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7F70AB7-BB33-067E-1268-AAEF84FFF148}"/>
                      </a:ext>
                    </a:extLst>
                  </p:cNvPr>
                  <p:cNvCxnSpPr>
                    <a:cxnSpLocks/>
                    <a:stCxn id="58" idx="6"/>
                    <a:endCxn id="52" idx="2"/>
                  </p:cNvCxnSpPr>
                  <p:nvPr/>
                </p:nvCxnSpPr>
                <p:spPr>
                  <a:xfrm flipV="1">
                    <a:off x="2347794" y="3689903"/>
                    <a:ext cx="685155" cy="456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A265D6D-91DB-8524-8DD9-71CB3A6ABDAE}"/>
                      </a:ext>
                    </a:extLst>
                  </p:cNvPr>
                  <p:cNvCxnSpPr>
                    <a:cxnSpLocks/>
                    <a:stCxn id="58" idx="6"/>
                    <a:endCxn id="53" idx="2"/>
                  </p:cNvCxnSpPr>
                  <p:nvPr/>
                </p:nvCxnSpPr>
                <p:spPr>
                  <a:xfrm>
                    <a:off x="2347794" y="4146258"/>
                    <a:ext cx="6851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A5883D0-CEFA-CC2E-4E02-2A36B336E6BB}"/>
                      </a:ext>
                    </a:extLst>
                  </p:cNvPr>
                  <p:cNvCxnSpPr>
                    <a:cxnSpLocks/>
                    <a:stCxn id="58" idx="6"/>
                    <a:endCxn id="54" idx="2"/>
                  </p:cNvCxnSpPr>
                  <p:nvPr/>
                </p:nvCxnSpPr>
                <p:spPr>
                  <a:xfrm>
                    <a:off x="2347794" y="4146258"/>
                    <a:ext cx="685155" cy="4585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D7D40EC-DED9-04EF-589D-EFBD59D3D351}"/>
                      </a:ext>
                    </a:extLst>
                  </p:cNvPr>
                  <p:cNvCxnSpPr>
                    <a:cxnSpLocks/>
                    <a:stCxn id="58" idx="6"/>
                    <a:endCxn id="55" idx="6"/>
                  </p:cNvCxnSpPr>
                  <p:nvPr/>
                </p:nvCxnSpPr>
                <p:spPr>
                  <a:xfrm>
                    <a:off x="2347794" y="4146258"/>
                    <a:ext cx="685155" cy="917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453D5CE-A712-CD92-3D6D-BB15EB9FFE76}"/>
                      </a:ext>
                    </a:extLst>
                  </p:cNvPr>
                  <p:cNvCxnSpPr>
                    <a:cxnSpLocks/>
                    <a:stCxn id="58" idx="6"/>
                    <a:endCxn id="56" idx="6"/>
                  </p:cNvCxnSpPr>
                  <p:nvPr/>
                </p:nvCxnSpPr>
                <p:spPr>
                  <a:xfrm>
                    <a:off x="2347794" y="4146258"/>
                    <a:ext cx="685155" cy="1373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CA429A6-9D9C-CC19-6CF7-C5E3EA9DD9DA}"/>
                      </a:ext>
                    </a:extLst>
                  </p:cNvPr>
                  <p:cNvCxnSpPr>
                    <a:cxnSpLocks/>
                    <a:stCxn id="59" idx="6"/>
                    <a:endCxn id="52" idx="2"/>
                  </p:cNvCxnSpPr>
                  <p:nvPr/>
                </p:nvCxnSpPr>
                <p:spPr>
                  <a:xfrm flipV="1">
                    <a:off x="2347794" y="3689903"/>
                    <a:ext cx="685155" cy="914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DF90E7F-5235-353F-2FC4-A78C2BD8C766}"/>
                      </a:ext>
                    </a:extLst>
                  </p:cNvPr>
                  <p:cNvCxnSpPr>
                    <a:cxnSpLocks/>
                    <a:stCxn id="59" idx="6"/>
                    <a:endCxn id="53" idx="2"/>
                  </p:cNvCxnSpPr>
                  <p:nvPr/>
                </p:nvCxnSpPr>
                <p:spPr>
                  <a:xfrm flipV="1">
                    <a:off x="2347794" y="4146258"/>
                    <a:ext cx="685155" cy="4585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2B60D47-FEC5-4BAE-5ED4-4E655FB59834}"/>
                      </a:ext>
                    </a:extLst>
                  </p:cNvPr>
                  <p:cNvCxnSpPr>
                    <a:cxnSpLocks/>
                    <a:stCxn id="59" idx="6"/>
                    <a:endCxn id="54" idx="2"/>
                  </p:cNvCxnSpPr>
                  <p:nvPr/>
                </p:nvCxnSpPr>
                <p:spPr>
                  <a:xfrm>
                    <a:off x="2347794" y="4604791"/>
                    <a:ext cx="6851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906CBAF-C46E-B124-16B4-19B2D657B1FA}"/>
                      </a:ext>
                    </a:extLst>
                  </p:cNvPr>
                  <p:cNvCxnSpPr>
                    <a:cxnSpLocks/>
                    <a:stCxn id="59" idx="6"/>
                    <a:endCxn id="55" idx="6"/>
                  </p:cNvCxnSpPr>
                  <p:nvPr/>
                </p:nvCxnSpPr>
                <p:spPr>
                  <a:xfrm>
                    <a:off x="2347794" y="4604791"/>
                    <a:ext cx="685155" cy="459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2289FF6-FCEC-0BB7-4740-0CE884BABF34}"/>
                      </a:ext>
                    </a:extLst>
                  </p:cNvPr>
                  <p:cNvCxnSpPr>
                    <a:cxnSpLocks/>
                    <a:stCxn id="59" idx="6"/>
                    <a:endCxn id="56" idx="6"/>
                  </p:cNvCxnSpPr>
                  <p:nvPr/>
                </p:nvCxnSpPr>
                <p:spPr>
                  <a:xfrm>
                    <a:off x="2347794" y="4604791"/>
                    <a:ext cx="685155" cy="9153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9D5E04-975C-C0E0-6EF6-DE6E6A375E8E}"/>
                      </a:ext>
                    </a:extLst>
                  </p:cNvPr>
                  <p:cNvCxnSpPr>
                    <a:cxnSpLocks/>
                    <a:stCxn id="60" idx="2"/>
                    <a:endCxn id="52" idx="2"/>
                  </p:cNvCxnSpPr>
                  <p:nvPr/>
                </p:nvCxnSpPr>
                <p:spPr>
                  <a:xfrm flipV="1">
                    <a:off x="2347794" y="3689903"/>
                    <a:ext cx="685155" cy="1373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09C3244-498D-27C3-EB66-5DB4B1ED100C}"/>
                      </a:ext>
                    </a:extLst>
                  </p:cNvPr>
                  <p:cNvCxnSpPr>
                    <a:cxnSpLocks/>
                    <a:stCxn id="60" idx="2"/>
                    <a:endCxn id="53" idx="2"/>
                  </p:cNvCxnSpPr>
                  <p:nvPr/>
                </p:nvCxnSpPr>
                <p:spPr>
                  <a:xfrm flipV="1">
                    <a:off x="2347794" y="4146258"/>
                    <a:ext cx="685155" cy="917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B8BE0CC-F199-B469-F75B-CF1B2DAB2F67}"/>
                      </a:ext>
                    </a:extLst>
                  </p:cNvPr>
                  <p:cNvCxnSpPr>
                    <a:cxnSpLocks/>
                    <a:stCxn id="60" idx="2"/>
                    <a:endCxn id="54" idx="2"/>
                  </p:cNvCxnSpPr>
                  <p:nvPr/>
                </p:nvCxnSpPr>
                <p:spPr>
                  <a:xfrm flipV="1">
                    <a:off x="2347794" y="4604791"/>
                    <a:ext cx="685155" cy="459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2A3C7BE-6419-0FCC-3E8E-114983AE6F54}"/>
                      </a:ext>
                    </a:extLst>
                  </p:cNvPr>
                  <p:cNvCxnSpPr>
                    <a:cxnSpLocks/>
                    <a:stCxn id="60" idx="2"/>
                    <a:endCxn id="55" idx="6"/>
                  </p:cNvCxnSpPr>
                  <p:nvPr/>
                </p:nvCxnSpPr>
                <p:spPr>
                  <a:xfrm>
                    <a:off x="2347794" y="5063803"/>
                    <a:ext cx="6851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98F656C-D856-7070-9CA9-F85FFF95D00D}"/>
                      </a:ext>
                    </a:extLst>
                  </p:cNvPr>
                  <p:cNvCxnSpPr>
                    <a:cxnSpLocks/>
                    <a:stCxn id="60" idx="2"/>
                    <a:endCxn id="56" idx="6"/>
                  </p:cNvCxnSpPr>
                  <p:nvPr/>
                </p:nvCxnSpPr>
                <p:spPr>
                  <a:xfrm>
                    <a:off x="2347794" y="5063803"/>
                    <a:ext cx="685155" cy="456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8F64BD-9A05-1611-D408-53C6B7E080A1}"/>
                      </a:ext>
                    </a:extLst>
                  </p:cNvPr>
                  <p:cNvCxnSpPr>
                    <a:cxnSpLocks/>
                    <a:stCxn id="61" idx="2"/>
                    <a:endCxn id="52" idx="2"/>
                  </p:cNvCxnSpPr>
                  <p:nvPr/>
                </p:nvCxnSpPr>
                <p:spPr>
                  <a:xfrm flipV="1">
                    <a:off x="2347794" y="3689903"/>
                    <a:ext cx="685155" cy="1830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137296F-86F4-8561-F532-703541BC5368}"/>
                      </a:ext>
                    </a:extLst>
                  </p:cNvPr>
                  <p:cNvCxnSpPr>
                    <a:cxnSpLocks/>
                    <a:stCxn id="61" idx="2"/>
                    <a:endCxn id="53" idx="2"/>
                  </p:cNvCxnSpPr>
                  <p:nvPr/>
                </p:nvCxnSpPr>
                <p:spPr>
                  <a:xfrm flipV="1">
                    <a:off x="2347794" y="4146258"/>
                    <a:ext cx="685155" cy="1373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CCD47A6-DB57-19C8-BA1E-8FC4E8806F24}"/>
                      </a:ext>
                    </a:extLst>
                  </p:cNvPr>
                  <p:cNvCxnSpPr>
                    <a:cxnSpLocks/>
                    <a:stCxn id="61" idx="2"/>
                    <a:endCxn id="54" idx="2"/>
                  </p:cNvCxnSpPr>
                  <p:nvPr/>
                </p:nvCxnSpPr>
                <p:spPr>
                  <a:xfrm flipV="1">
                    <a:off x="2347794" y="4604791"/>
                    <a:ext cx="685155" cy="9153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48AAB06-BCE4-EF40-4F52-E9CD49A0359D}"/>
                      </a:ext>
                    </a:extLst>
                  </p:cNvPr>
                  <p:cNvCxnSpPr>
                    <a:cxnSpLocks/>
                    <a:stCxn id="61" idx="2"/>
                    <a:endCxn id="55" idx="6"/>
                  </p:cNvCxnSpPr>
                  <p:nvPr/>
                </p:nvCxnSpPr>
                <p:spPr>
                  <a:xfrm flipV="1">
                    <a:off x="2347794" y="5063803"/>
                    <a:ext cx="685155" cy="456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DF0DDDC-9F1C-0E7E-76D8-17F395AC2608}"/>
                      </a:ext>
                    </a:extLst>
                  </p:cNvPr>
                  <p:cNvCxnSpPr>
                    <a:cxnSpLocks/>
                    <a:stCxn id="61" idx="2"/>
                    <a:endCxn id="56" idx="6"/>
                  </p:cNvCxnSpPr>
                  <p:nvPr/>
                </p:nvCxnSpPr>
                <p:spPr>
                  <a:xfrm>
                    <a:off x="2347794" y="5520159"/>
                    <a:ext cx="68515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001A3DE-3899-8364-6201-EC5F592CBD74}"/>
                      </a:ext>
                    </a:extLst>
                  </p:cNvPr>
                  <p:cNvSpPr txBox="1"/>
                  <p:nvPr/>
                </p:nvSpPr>
                <p:spPr>
                  <a:xfrm>
                    <a:off x="1907714" y="3212519"/>
                    <a:ext cx="1684820" cy="276999"/>
                  </a:xfrm>
                  <a:prstGeom prst="rect">
                    <a:avLst/>
                  </a:prstGeom>
                  <a:noFill/>
                </p:spPr>
                <p:txBody>
                  <a:bodyPr wrap="none" rtlCol="0">
                    <a:spAutoFit/>
                  </a:bodyPr>
                  <a:lstStyle/>
                  <a:p>
                    <a:r>
                      <a:rPr lang="en-US" sz="1200" b="1" i="1" dirty="0"/>
                      <a:t>Deep Neural Network</a:t>
                    </a:r>
                  </a:p>
                </p:txBody>
              </p:sp>
            </p:grpSp>
            <p:sp>
              <p:nvSpPr>
                <p:cNvPr id="266" name="Rectangle 265">
                  <a:extLst>
                    <a:ext uri="{FF2B5EF4-FFF2-40B4-BE49-F238E27FC236}">
                      <a16:creationId xmlns:a16="http://schemas.microsoft.com/office/drawing/2014/main" id="{A2C20316-DB1C-4EA7-1B54-AA0FF4A6AA1E}"/>
                    </a:ext>
                  </a:extLst>
                </p:cNvPr>
                <p:cNvSpPr/>
                <p:nvPr/>
              </p:nvSpPr>
              <p:spPr>
                <a:xfrm>
                  <a:off x="1905120" y="3163553"/>
                  <a:ext cx="1627637" cy="24781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grpSp>
        </p:grpSp>
        <p:sp>
          <p:nvSpPr>
            <p:cNvPr id="293" name="TextBox 292">
              <a:extLst>
                <a:ext uri="{FF2B5EF4-FFF2-40B4-BE49-F238E27FC236}">
                  <a16:creationId xmlns:a16="http://schemas.microsoft.com/office/drawing/2014/main" id="{1AA28BFF-E2F9-9F16-C5C8-FAD45222C7E3}"/>
                </a:ext>
              </a:extLst>
            </p:cNvPr>
            <p:cNvSpPr txBox="1"/>
            <p:nvPr/>
          </p:nvSpPr>
          <p:spPr>
            <a:xfrm>
              <a:off x="3311602" y="5543045"/>
              <a:ext cx="2048661" cy="276999"/>
            </a:xfrm>
            <a:prstGeom prst="rect">
              <a:avLst/>
            </a:prstGeom>
            <a:noFill/>
            <a:ln w="28575">
              <a:noFill/>
              <a:prstDash val="sysDash"/>
            </a:ln>
          </p:spPr>
          <p:txBody>
            <a:bodyPr wrap="square" rtlCol="0">
              <a:spAutoFit/>
            </a:bodyPr>
            <a:lstStyle/>
            <a:p>
              <a:pPr algn="ctr"/>
              <a:r>
                <a:rPr lang="en-US" sz="1200" b="1" i="1" dirty="0"/>
                <a:t>NN  Weights Optimization</a:t>
              </a:r>
              <a:endParaRPr lang="en-US" sz="1600" b="1" i="1" dirty="0"/>
            </a:p>
          </p:txBody>
        </p:sp>
      </p:gr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1FCF8505-CE37-BF47-A37D-2FD059E02EBB}"/>
                  </a:ext>
                </a:extLst>
              </p:cNvPr>
              <p:cNvSpPr txBox="1"/>
              <p:nvPr/>
            </p:nvSpPr>
            <p:spPr>
              <a:xfrm>
                <a:off x="8303453" y="272915"/>
                <a:ext cx="3650204" cy="2014911"/>
              </a:xfrm>
              <a:prstGeom prst="rect">
                <a:avLst/>
              </a:prstGeom>
              <a:noFill/>
              <a:ln>
                <a:solidFill>
                  <a:schemeClr val="tx1"/>
                </a:solidFill>
              </a:ln>
            </p:spPr>
            <p:txBody>
              <a:bodyPr wrap="square">
                <a:spAutoFit/>
              </a:bodyPr>
              <a:lstStyle/>
              <a:p>
                <a:pPr>
                  <a:lnSpc>
                    <a:spcPct val="150000"/>
                  </a:lnSpc>
                </a:pPr>
                <a:r>
                  <a:rPr lang="en-US" sz="1400" b="1" dirty="0"/>
                  <a:t>Governing Equation:        </a:t>
                </a: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den>
                    </m:f>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𝜶</m:t>
                    </m:r>
                    <m:f>
                      <m:fPr>
                        <m:ctrlPr>
                          <a:rPr lang="en-US" b="1" i="1">
                            <a:latin typeface="Cambria Math" panose="02040503050406030204" pitchFamily="18" charset="0"/>
                            <a:ea typeface="Cambria Math" panose="02040503050406030204" pitchFamily="18" charset="0"/>
                          </a:rPr>
                        </m:ctrlPr>
                      </m:fPr>
                      <m:num>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m:t>
                            </m:r>
                          </m:e>
                          <m:sup>
                            <m:r>
                              <a:rPr lang="en-US" b="1" i="1">
                                <a:latin typeface="Cambria Math" panose="02040503050406030204" pitchFamily="18" charset="0"/>
                                <a:ea typeface="Cambria Math" panose="02040503050406030204" pitchFamily="18" charset="0"/>
                              </a:rPr>
                              <m:t>𝟐</m:t>
                            </m:r>
                          </m:sup>
                        </m:sSup>
                        <m:r>
                          <a:rPr lang="en-US" b="1" i="1">
                            <a:latin typeface="Cambria Math" panose="02040503050406030204" pitchFamily="18" charset="0"/>
                            <a:ea typeface="Cambria Math" panose="02040503050406030204" pitchFamily="18" charset="0"/>
                          </a:rPr>
                          <m:t>𝒖</m:t>
                        </m:r>
                      </m:num>
                      <m:den>
                        <m:r>
                          <a:rPr lang="en-US" b="1" i="1">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𝒙</m:t>
                            </m:r>
                          </m:e>
                          <m:sup>
                            <m:r>
                              <a:rPr lang="en-US" b="1" i="1">
                                <a:latin typeface="Cambria Math" panose="02040503050406030204" pitchFamily="18" charset="0"/>
                                <a:ea typeface="Cambria Math" panose="02040503050406030204" pitchFamily="18" charset="0"/>
                              </a:rPr>
                              <m:t>𝟐</m:t>
                            </m:r>
                          </m:sup>
                        </m:sSup>
                      </m:den>
                    </m:f>
                  </m:oMath>
                </a14:m>
                <a:endParaRPr lang="en-US" b="1" dirty="0"/>
              </a:p>
              <a:p>
                <a:pPr>
                  <a:lnSpc>
                    <a:spcPct val="150000"/>
                  </a:lnSpc>
                </a:pPr>
                <a14:m>
                  <m:oMath xmlns:m="http://schemas.openxmlformats.org/officeDocument/2006/math">
                    <m:r>
                      <a:rPr lang="en-US" sz="1400" b="1" i="1" smtClean="0">
                        <a:latin typeface="Cambria Math" panose="02040503050406030204" pitchFamily="18" charset="0"/>
                      </a:rPr>
                      <m:t>𝒖</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𝒙</m:t>
                        </m:r>
                        <m:r>
                          <a:rPr lang="en-US" sz="1400" b="1" i="1" smtClean="0">
                            <a:latin typeface="Cambria Math" panose="02040503050406030204" pitchFamily="18" charset="0"/>
                          </a:rPr>
                          <m:t>,</m:t>
                        </m:r>
                        <m:r>
                          <a:rPr lang="en-US" sz="1400" b="1" i="1" smtClean="0">
                            <a:latin typeface="Cambria Math" panose="02040503050406030204" pitchFamily="18" charset="0"/>
                          </a:rPr>
                          <m:t>𝒕</m:t>
                        </m:r>
                      </m:e>
                    </m:d>
                  </m:oMath>
                </a14:m>
                <a:r>
                  <a:rPr lang="en-US" sz="1400" dirty="0"/>
                  <a:t>: Temperature at position </a:t>
                </a:r>
                <a:r>
                  <a:rPr lang="en-US" sz="1400" i="1" dirty="0"/>
                  <a:t>x</a:t>
                </a:r>
                <a:r>
                  <a:rPr lang="en-US" sz="1400" dirty="0"/>
                  <a:t> and time </a:t>
                </a:r>
                <a:r>
                  <a:rPr lang="en-US" sz="1400" i="1" dirty="0"/>
                  <a:t>t</a:t>
                </a:r>
              </a:p>
              <a:p>
                <a:pPr>
                  <a:lnSpc>
                    <a:spcPct val="150000"/>
                  </a:lnSpc>
                </a:pPr>
                <a:r>
                  <a:rPr lang="en-US" sz="1400" b="1" dirty="0"/>
                  <a:t>𝛼</a:t>
                </a:r>
                <a:r>
                  <a:rPr lang="en-US" sz="1400" dirty="0"/>
                  <a:t> : Thermal diffusivity coefficient (constant) </a:t>
                </a:r>
              </a:p>
              <a:p>
                <a:pPr>
                  <a:lnSpc>
                    <a:spcPct val="150000"/>
                  </a:lnSpc>
                </a:pPr>
                <a:r>
                  <a:rPr lang="en-US" sz="1400" b="1" dirty="0"/>
                  <a:t>IC:  </a:t>
                </a:r>
                <a14:m>
                  <m:oMath xmlns:m="http://schemas.openxmlformats.org/officeDocument/2006/math">
                    <m:r>
                      <a:rPr lang="en-US" sz="1400" b="0" i="1" smtClean="0">
                        <a:latin typeface="Cambria Math" panose="02040503050406030204" pitchFamily="18" charset="0"/>
                      </a:rPr>
                      <m:t>𝑢</m:t>
                    </m:r>
                    <m:d>
                      <m:dPr>
                        <m:ctrlPr>
                          <a:rPr lang="en-US" sz="140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𝑓</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oMath>
                </a14:m>
                <a:r>
                  <a:rPr lang="en-US" sz="1400" dirty="0"/>
                  <a:t> </a:t>
                </a:r>
              </a:p>
              <a:p>
                <a:pPr>
                  <a:lnSpc>
                    <a:spcPct val="150000"/>
                  </a:lnSpc>
                </a:pPr>
                <a:r>
                  <a:rPr lang="en-US" sz="1400" b="1" dirty="0"/>
                  <a:t>BC:  </a:t>
                </a:r>
                <a14:m>
                  <m:oMath xmlns:m="http://schemas.openxmlformats.org/officeDocument/2006/math">
                    <m:r>
                      <a:rPr lang="en-US" sz="1400" b="0" i="1" smtClean="0">
                        <a:latin typeface="Cambria Math" panose="02040503050406030204" pitchFamily="18" charset="0"/>
                      </a:rPr>
                      <m:t>𝑢</m:t>
                    </m:r>
                    <m:d>
                      <m:dPr>
                        <m:ctrlPr>
                          <a:rPr lang="en-US" sz="1400" i="1" smtClean="0">
                            <a:latin typeface="Cambria Math" panose="02040503050406030204" pitchFamily="18" charset="0"/>
                          </a:rPr>
                        </m:ctrlPr>
                      </m:dPr>
                      <m:e>
                        <m:r>
                          <a:rPr lang="en-US" sz="1400" b="0" i="1" smtClean="0">
                            <a:latin typeface="Cambria Math" panose="02040503050406030204" pitchFamily="18" charset="0"/>
                          </a:rPr>
                          <m:t>0,</m:t>
                        </m:r>
                        <m:r>
                          <a:rPr lang="en-US" sz="1400" b="0" i="1" smtClean="0">
                            <a:latin typeface="Cambria Math" panose="02040503050406030204" pitchFamily="18" charset="0"/>
                          </a:rPr>
                          <m:t>𝑡</m:t>
                        </m:r>
                      </m:e>
                    </m:d>
                    <m:r>
                      <a:rPr lang="en-US" sz="1400" b="0" i="1" smtClean="0">
                        <a:latin typeface="Cambria Math" panose="02040503050406030204" pitchFamily="18" charset="0"/>
                      </a:rPr>
                      <m:t>=0 , </m:t>
                    </m:r>
                    <m:r>
                      <a:rPr lang="en-US" sz="1400" b="0" i="1" smtClean="0">
                        <a:latin typeface="Cambria Math" panose="02040503050406030204" pitchFamily="18" charset="0"/>
                      </a:rPr>
                      <m:t>𝑢</m:t>
                    </m:r>
                    <m:d>
                      <m:dPr>
                        <m:ctrlPr>
                          <a:rPr lang="en-US" sz="1400" i="1" smtClean="0">
                            <a:latin typeface="Cambria Math" panose="02040503050406030204" pitchFamily="18" charset="0"/>
                          </a:rPr>
                        </m:ctrlPr>
                      </m:dPr>
                      <m:e>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𝑡</m:t>
                        </m:r>
                      </m:e>
                    </m:d>
                    <m:r>
                      <a:rPr lang="en-US" sz="1400" b="0" i="1" smtClean="0">
                        <a:latin typeface="Cambria Math" panose="02040503050406030204" pitchFamily="18" charset="0"/>
                      </a:rPr>
                      <m:t>=0</m:t>
                    </m:r>
                  </m:oMath>
                </a14:m>
                <a:endParaRPr lang="en-US" sz="1400" dirty="0"/>
              </a:p>
            </p:txBody>
          </p:sp>
        </mc:Choice>
        <mc:Fallback xmlns="">
          <p:sp>
            <p:nvSpPr>
              <p:cNvPr id="302" name="TextBox 301">
                <a:extLst>
                  <a:ext uri="{FF2B5EF4-FFF2-40B4-BE49-F238E27FC236}">
                    <a16:creationId xmlns:a16="http://schemas.microsoft.com/office/drawing/2014/main" id="{1FCF8505-CE37-BF47-A37D-2FD059E02EBB}"/>
                  </a:ext>
                </a:extLst>
              </p:cNvPr>
              <p:cNvSpPr txBox="1">
                <a:spLocks noRot="1" noChangeAspect="1" noMove="1" noResize="1" noEditPoints="1" noAdjustHandles="1" noChangeArrowheads="1" noChangeShapeType="1" noTextEdit="1"/>
              </p:cNvSpPr>
              <p:nvPr/>
            </p:nvSpPr>
            <p:spPr>
              <a:xfrm>
                <a:off x="8303453" y="272915"/>
                <a:ext cx="3650204" cy="2014911"/>
              </a:xfrm>
              <a:prstGeom prst="rect">
                <a:avLst/>
              </a:prstGeom>
              <a:blipFill>
                <a:blip r:embed="rId7"/>
                <a:stretch>
                  <a:fillRect l="-346" b="-1875"/>
                </a:stretch>
              </a:blipFill>
              <a:ln>
                <a:solidFill>
                  <a:schemeClr val="tx1"/>
                </a:solidFill>
              </a:ln>
            </p:spPr>
            <p:txBody>
              <a:bodyPr/>
              <a:lstStyle/>
              <a:p>
                <a:r>
                  <a:rPr lang="en-US">
                    <a:noFill/>
                  </a:rPr>
                  <a:t> </a:t>
                </a:r>
              </a:p>
            </p:txBody>
          </p:sp>
        </mc:Fallback>
      </mc:AlternateContent>
      <p:sp>
        <p:nvSpPr>
          <p:cNvPr id="307" name="TextBox 306">
            <a:extLst>
              <a:ext uri="{FF2B5EF4-FFF2-40B4-BE49-F238E27FC236}">
                <a16:creationId xmlns:a16="http://schemas.microsoft.com/office/drawing/2014/main" id="{9F623CB6-C6E8-DBE4-00C1-F4A3C7126524}"/>
              </a:ext>
            </a:extLst>
          </p:cNvPr>
          <p:cNvSpPr txBox="1"/>
          <p:nvPr/>
        </p:nvSpPr>
        <p:spPr>
          <a:xfrm>
            <a:off x="7761151" y="4722310"/>
            <a:ext cx="4291912" cy="1353897"/>
          </a:xfrm>
          <a:prstGeom prst="rect">
            <a:avLst/>
          </a:prstGeom>
          <a:noFill/>
        </p:spPr>
        <p:txBody>
          <a:bodyPr wrap="square">
            <a:spAutoFit/>
          </a:bodyPr>
          <a:lstStyle/>
          <a:p>
            <a:pPr>
              <a:lnSpc>
                <a:spcPct val="150000"/>
              </a:lnSpc>
            </a:pPr>
            <a:r>
              <a:rPr lang="en-US" sz="1400" b="1" u="sng" dirty="0"/>
              <a:t>Loss Function Components</a:t>
            </a:r>
            <a:endParaRPr lang="en-US" sz="1400" u="sng" dirty="0"/>
          </a:p>
          <a:p>
            <a:pPr>
              <a:lnSpc>
                <a:spcPct val="150000"/>
              </a:lnSpc>
            </a:pPr>
            <a:r>
              <a:rPr lang="en-US" sz="1400" b="1" dirty="0"/>
              <a:t>PDE Residual Loss </a:t>
            </a:r>
            <a:r>
              <a:rPr lang="en-US" sz="1400" dirty="0"/>
              <a:t>- Enforces governing PDE across the domain</a:t>
            </a:r>
          </a:p>
          <a:p>
            <a:pPr>
              <a:lnSpc>
                <a:spcPct val="150000"/>
              </a:lnSpc>
            </a:pPr>
            <a:r>
              <a:rPr lang="en-US" sz="1400" b="1" dirty="0"/>
              <a:t>IC/BC Loss- </a:t>
            </a:r>
            <a:r>
              <a:rPr lang="en-US" sz="1400" dirty="0"/>
              <a:t>Enforces known initial/boundary values</a:t>
            </a:r>
          </a:p>
        </p:txBody>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E9A928A-ACB1-F25A-CC43-41A3CC1BCEB4}"/>
                  </a:ext>
                </a:extLst>
              </p14:cNvPr>
              <p14:cNvContentPartPr/>
              <p14:nvPr/>
            </p14:nvContentPartPr>
            <p14:xfrm>
              <a:off x="6996003" y="625812"/>
              <a:ext cx="360" cy="360"/>
            </p14:xfrm>
          </p:contentPart>
        </mc:Choice>
        <mc:Fallback xmlns="">
          <p:pic>
            <p:nvPicPr>
              <p:cNvPr id="5" name="Ink 4">
                <a:extLst>
                  <a:ext uri="{FF2B5EF4-FFF2-40B4-BE49-F238E27FC236}">
                    <a16:creationId xmlns:a16="http://schemas.microsoft.com/office/drawing/2014/main" id="{2E9A928A-ACB1-F25A-CC43-41A3CC1BCEB4}"/>
                  </a:ext>
                </a:extLst>
              </p:cNvPr>
              <p:cNvPicPr/>
              <p:nvPr/>
            </p:nvPicPr>
            <p:blipFill>
              <a:blip r:embed="rId9"/>
              <a:stretch>
                <a:fillRect/>
              </a:stretch>
            </p:blipFill>
            <p:spPr>
              <a:xfrm>
                <a:off x="6989883" y="619692"/>
                <a:ext cx="12600" cy="12600"/>
              </a:xfrm>
              <a:prstGeom prst="rect">
                <a:avLst/>
              </a:prstGeom>
            </p:spPr>
          </p:pic>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4C533F-6262-0255-96C3-6440D209E43C}"/>
                  </a:ext>
                </a:extLst>
              </p:cNvPr>
              <p:cNvSpPr txBox="1"/>
              <p:nvPr/>
            </p:nvSpPr>
            <p:spPr>
              <a:xfrm>
                <a:off x="8581338" y="2586065"/>
                <a:ext cx="3650204" cy="1079591"/>
              </a:xfrm>
              <a:prstGeom prst="rect">
                <a:avLst/>
              </a:prstGeom>
              <a:noFill/>
              <a:ln>
                <a:solidFill>
                  <a:schemeClr val="tx1"/>
                </a:solidFill>
              </a:ln>
            </p:spPr>
            <p:txBody>
              <a:bodyPr wrap="square">
                <a:spAutoFit/>
              </a:bodyPr>
              <a:lstStyle/>
              <a:p>
                <a:pPr>
                  <a:lnSpc>
                    <a:spcPct val="150000"/>
                  </a:lnSpc>
                </a:pPr>
                <a:r>
                  <a:rPr lang="en-US" sz="1200" b="1" dirty="0"/>
                  <a:t>Governing Equation:       </a:t>
                </a:r>
                <a14:m>
                  <m:oMath xmlns:m="http://schemas.openxmlformats.org/officeDocument/2006/math">
                    <m:f>
                      <m:fPr>
                        <m:ctrlPr>
                          <a:rPr lang="en-US" sz="1400" b="1" i="1">
                            <a:latin typeface="Cambria Math" panose="02040503050406030204" pitchFamily="18" charset="0"/>
                          </a:rPr>
                        </m:ctrlPr>
                      </m:fPr>
                      <m:num>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𝒖</m:t>
                        </m:r>
                      </m:num>
                      <m:den>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𝒕</m:t>
                        </m:r>
                      </m:den>
                    </m:f>
                    <m:r>
                      <a:rPr lang="en-US" sz="1400" b="1" i="1" smtClean="0">
                        <a:latin typeface="Cambria Math" panose="02040503050406030204" pitchFamily="18" charset="0"/>
                        <a:ea typeface="Cambria Math" panose="02040503050406030204" pitchFamily="18" charset="0"/>
                      </a:rPr>
                      <m:t> </m:t>
                    </m:r>
                    <m:r>
                      <a:rPr lang="en-US" sz="1400" b="1" i="1">
                        <a:latin typeface="Cambria Math" panose="02040503050406030204" pitchFamily="18" charset="0"/>
                      </a:rPr>
                      <m:t>=</m:t>
                    </m:r>
                    <m:r>
                      <a:rPr lang="en-US" sz="1400" b="1" i="1" smtClean="0">
                        <a:latin typeface="Cambria Math" panose="02040503050406030204" pitchFamily="18" charset="0"/>
                      </a:rPr>
                      <m:t> </m:t>
                    </m:r>
                    <m:r>
                      <a:rPr lang="en-US" sz="1400" b="1" i="1">
                        <a:latin typeface="Cambria Math" panose="02040503050406030204" pitchFamily="18" charset="0"/>
                        <a:ea typeface="Cambria Math" panose="02040503050406030204" pitchFamily="18" charset="0"/>
                      </a:rPr>
                      <m:t>𝜶</m:t>
                    </m:r>
                    <m:f>
                      <m:fPr>
                        <m:ctrlPr>
                          <a:rPr lang="en-US" sz="1400" b="1" i="1">
                            <a:latin typeface="Cambria Math" panose="02040503050406030204" pitchFamily="18" charset="0"/>
                            <a:ea typeface="Cambria Math" panose="02040503050406030204" pitchFamily="18" charset="0"/>
                          </a:rPr>
                        </m:ctrlPr>
                      </m:fPr>
                      <m:num>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𝒖</m:t>
                        </m:r>
                      </m:num>
                      <m:den>
                        <m:r>
                          <a:rPr lang="en-US" sz="1400" b="1" i="1">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𝒙</m:t>
                            </m:r>
                          </m:e>
                          <m:sup>
                            <m:r>
                              <a:rPr lang="en-US" sz="1400" b="1" i="1">
                                <a:latin typeface="Cambria Math" panose="02040503050406030204" pitchFamily="18" charset="0"/>
                                <a:ea typeface="Cambria Math" panose="02040503050406030204" pitchFamily="18" charset="0"/>
                              </a:rPr>
                              <m:t>𝟐</m:t>
                            </m:r>
                          </m:sup>
                        </m:sSup>
                      </m:den>
                    </m:f>
                  </m:oMath>
                </a14:m>
                <a:endParaRPr lang="en-US" sz="1400" b="1" dirty="0">
                  <a:ea typeface="Cambria Math" panose="02040503050406030204" pitchFamily="18" charset="0"/>
                </a:endParaRPr>
              </a:p>
              <a:p>
                <a:pPr>
                  <a:lnSpc>
                    <a:spcPct val="150000"/>
                  </a:lnSpc>
                </a:pPr>
                <a:r>
                  <a:rPr lang="en-US" sz="1400" b="1" dirty="0"/>
                  <a:t>PDE Residual   ➔               </a:t>
                </a:r>
                <a14:m>
                  <m:oMath xmlns:m="http://schemas.openxmlformats.org/officeDocument/2006/math">
                    <m:f>
                      <m:fPr>
                        <m:ctrlPr>
                          <a:rPr lang="en-US" sz="1400" b="1" i="1">
                            <a:latin typeface="Cambria Math" panose="02040503050406030204" pitchFamily="18" charset="0"/>
                          </a:rPr>
                        </m:ctrlPr>
                      </m:fPr>
                      <m:num>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𝒖</m:t>
                        </m:r>
                      </m:num>
                      <m:den>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𝒕</m:t>
                        </m:r>
                      </m:den>
                    </m:f>
                    <m:r>
                      <a:rPr lang="en-US" sz="1400" b="1" i="1" smtClean="0">
                        <a:latin typeface="Cambria Math" panose="02040503050406030204" pitchFamily="18" charset="0"/>
                        <a:ea typeface="Cambria Math" panose="02040503050406030204" pitchFamily="18" charset="0"/>
                      </a:rPr>
                      <m:t> − </m:t>
                    </m:r>
                    <m:r>
                      <a:rPr lang="en-US" sz="1400" b="1" i="1">
                        <a:latin typeface="Cambria Math" panose="02040503050406030204" pitchFamily="18" charset="0"/>
                        <a:ea typeface="Cambria Math" panose="02040503050406030204" pitchFamily="18" charset="0"/>
                      </a:rPr>
                      <m:t>𝜶</m:t>
                    </m:r>
                    <m:f>
                      <m:fPr>
                        <m:ctrlPr>
                          <a:rPr lang="en-US" sz="1400" b="1" i="1">
                            <a:latin typeface="Cambria Math" panose="02040503050406030204" pitchFamily="18" charset="0"/>
                            <a:ea typeface="Cambria Math" panose="02040503050406030204" pitchFamily="18" charset="0"/>
                          </a:rPr>
                        </m:ctrlPr>
                      </m:fPr>
                      <m:num>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m:t>
                            </m:r>
                          </m:e>
                          <m:sup>
                            <m:r>
                              <a:rPr lang="en-US" sz="1400" b="1" i="1">
                                <a:latin typeface="Cambria Math" panose="02040503050406030204" pitchFamily="18" charset="0"/>
                                <a:ea typeface="Cambria Math" panose="02040503050406030204" pitchFamily="18" charset="0"/>
                              </a:rPr>
                              <m:t>𝟐</m:t>
                            </m:r>
                          </m:sup>
                        </m:sSup>
                        <m:r>
                          <a:rPr lang="en-US" sz="1400" b="1" i="1">
                            <a:latin typeface="Cambria Math" panose="02040503050406030204" pitchFamily="18" charset="0"/>
                            <a:ea typeface="Cambria Math" panose="02040503050406030204" pitchFamily="18" charset="0"/>
                          </a:rPr>
                          <m:t>𝒖</m:t>
                        </m:r>
                      </m:num>
                      <m:den>
                        <m:r>
                          <a:rPr lang="en-US" sz="1400" b="1" i="1">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r>
                              <a:rPr lang="en-US" sz="1400" b="1" i="1">
                                <a:latin typeface="Cambria Math" panose="02040503050406030204" pitchFamily="18" charset="0"/>
                                <a:ea typeface="Cambria Math" panose="02040503050406030204" pitchFamily="18" charset="0"/>
                              </a:rPr>
                              <m:t>𝒙</m:t>
                            </m:r>
                          </m:e>
                          <m:sup>
                            <m:r>
                              <a:rPr lang="en-US" sz="1400" b="1" i="1">
                                <a:latin typeface="Cambria Math" panose="02040503050406030204" pitchFamily="18" charset="0"/>
                                <a:ea typeface="Cambria Math" panose="02040503050406030204" pitchFamily="18" charset="0"/>
                              </a:rPr>
                              <m:t>𝟐</m:t>
                            </m:r>
                          </m:sup>
                        </m:sSup>
                      </m:den>
                    </m:f>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m:t>
                    </m:r>
                  </m:oMath>
                </a14:m>
                <a:endParaRPr lang="en-US" sz="1400" b="1" dirty="0"/>
              </a:p>
            </p:txBody>
          </p:sp>
        </mc:Choice>
        <mc:Fallback xmlns="">
          <p:sp>
            <p:nvSpPr>
              <p:cNvPr id="3" name="TextBox 2">
                <a:extLst>
                  <a:ext uri="{FF2B5EF4-FFF2-40B4-BE49-F238E27FC236}">
                    <a16:creationId xmlns:a16="http://schemas.microsoft.com/office/drawing/2014/main" id="{FA4C533F-6262-0255-96C3-6440D209E43C}"/>
                  </a:ext>
                </a:extLst>
              </p:cNvPr>
              <p:cNvSpPr txBox="1">
                <a:spLocks noRot="1" noChangeAspect="1" noMove="1" noResize="1" noEditPoints="1" noAdjustHandles="1" noChangeArrowheads="1" noChangeShapeType="1" noTextEdit="1"/>
              </p:cNvSpPr>
              <p:nvPr/>
            </p:nvSpPr>
            <p:spPr>
              <a:xfrm>
                <a:off x="8581338" y="2586065"/>
                <a:ext cx="3650204" cy="1079591"/>
              </a:xfrm>
              <a:prstGeom prst="rect">
                <a:avLst/>
              </a:prstGeom>
              <a:blipFill>
                <a:blip r:embed="rId10"/>
                <a:stretch>
                  <a:fillRect l="-692" b="-116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98159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E4E8-AEC7-2218-6979-D46A1860A7CA}"/>
              </a:ext>
            </a:extLst>
          </p:cNvPr>
          <p:cNvSpPr txBox="1">
            <a:spLocks/>
          </p:cNvSpPr>
          <p:nvPr/>
        </p:nvSpPr>
        <p:spPr>
          <a:xfrm>
            <a:off x="571894" y="608746"/>
            <a:ext cx="2783535" cy="9516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PINN Training</a:t>
            </a:r>
          </a:p>
        </p:txBody>
      </p:sp>
      <p:grpSp>
        <p:nvGrpSpPr>
          <p:cNvPr id="15" name="Group 14">
            <a:extLst>
              <a:ext uri="{FF2B5EF4-FFF2-40B4-BE49-F238E27FC236}">
                <a16:creationId xmlns:a16="http://schemas.microsoft.com/office/drawing/2014/main" id="{E693B94C-1887-8248-83E8-067472150F4B}"/>
              </a:ext>
            </a:extLst>
          </p:cNvPr>
          <p:cNvGrpSpPr/>
          <p:nvPr/>
        </p:nvGrpSpPr>
        <p:grpSpPr>
          <a:xfrm>
            <a:off x="299836" y="1446661"/>
            <a:ext cx="2920243" cy="4905185"/>
            <a:chOff x="571894" y="1421857"/>
            <a:chExt cx="2920243" cy="4905185"/>
          </a:xfrm>
        </p:grpSpPr>
        <p:sp>
          <p:nvSpPr>
            <p:cNvPr id="3" name="TextBox 2">
              <a:extLst>
                <a:ext uri="{FF2B5EF4-FFF2-40B4-BE49-F238E27FC236}">
                  <a16:creationId xmlns:a16="http://schemas.microsoft.com/office/drawing/2014/main" id="{441274A5-AAD1-951B-2065-BDAA7A002173}"/>
                </a:ext>
              </a:extLst>
            </p:cNvPr>
            <p:cNvSpPr txBox="1"/>
            <p:nvPr/>
          </p:nvSpPr>
          <p:spPr>
            <a:xfrm>
              <a:off x="571894" y="1421857"/>
              <a:ext cx="2338269" cy="307777"/>
            </a:xfrm>
            <a:prstGeom prst="rect">
              <a:avLst/>
            </a:prstGeom>
            <a:noFill/>
          </p:spPr>
          <p:txBody>
            <a:bodyPr wrap="none" rtlCol="0">
              <a:spAutoFit/>
            </a:bodyPr>
            <a:lstStyle/>
            <a:p>
              <a:r>
                <a:rPr lang="en-US" sz="1400" b="1" i="1" dirty="0"/>
                <a:t>Training Sets Construction</a:t>
              </a:r>
            </a:p>
          </p:txBody>
        </p:sp>
        <p:sp>
          <p:nvSpPr>
            <p:cNvPr id="4" name="Rounded Rectangle 3">
              <a:extLst>
                <a:ext uri="{FF2B5EF4-FFF2-40B4-BE49-F238E27FC236}">
                  <a16:creationId xmlns:a16="http://schemas.microsoft.com/office/drawing/2014/main" id="{F7B70135-9C70-C33C-41AA-91CE376B5C98}"/>
                </a:ext>
              </a:extLst>
            </p:cNvPr>
            <p:cNvSpPr/>
            <p:nvPr/>
          </p:nvSpPr>
          <p:spPr>
            <a:xfrm>
              <a:off x="571895" y="1883122"/>
              <a:ext cx="2920242" cy="1070231"/>
            </a:xfrm>
            <a:prstGeom prst="round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b="1" dirty="0">
                  <a:solidFill>
                    <a:sysClr val="windowText" lastClr="000000"/>
                  </a:solidFill>
                </a:rPr>
                <a:t>Collocation Points (Interior Domain):</a:t>
              </a:r>
              <a:endParaRPr lang="en-US" sz="1200" dirty="0">
                <a:solidFill>
                  <a:sysClr val="windowText" lastClr="000000"/>
                </a:solidFill>
              </a:endParaRPr>
            </a:p>
            <a:p>
              <a:pPr>
                <a:lnSpc>
                  <a:spcPct val="150000"/>
                </a:lnSpc>
              </a:pPr>
              <a:r>
                <a:rPr lang="en-US" sz="1200" dirty="0">
                  <a:solidFill>
                    <a:sysClr val="windowText" lastClr="000000"/>
                  </a:solidFill>
                </a:rPr>
                <a:t>Sampled at random (x, t) domain</a:t>
              </a:r>
            </a:p>
            <a:p>
              <a:pPr>
                <a:lnSpc>
                  <a:spcPct val="150000"/>
                </a:lnSpc>
              </a:pPr>
              <a:r>
                <a:rPr lang="en-US" sz="1200" dirty="0">
                  <a:solidFill>
                    <a:sysClr val="windowText" lastClr="000000"/>
                  </a:solidFill>
                </a:rPr>
                <a:t>No target value (u)</a:t>
              </a:r>
            </a:p>
            <a:p>
              <a:pPr>
                <a:lnSpc>
                  <a:spcPct val="150000"/>
                </a:lnSpc>
              </a:pPr>
              <a:r>
                <a:rPr lang="en-US" sz="1200" dirty="0">
                  <a:solidFill>
                    <a:sysClr val="windowText" lastClr="000000"/>
                  </a:solidFill>
                </a:rPr>
                <a:t>Used to compute PDE residuals</a:t>
              </a:r>
            </a:p>
          </p:txBody>
        </p:sp>
        <p:sp>
          <p:nvSpPr>
            <p:cNvPr id="5" name="Rounded Rectangle 4">
              <a:extLst>
                <a:ext uri="{FF2B5EF4-FFF2-40B4-BE49-F238E27FC236}">
                  <a16:creationId xmlns:a16="http://schemas.microsoft.com/office/drawing/2014/main" id="{00E1ECDA-2A57-B59B-1E34-E99A92684323}"/>
                </a:ext>
              </a:extLst>
            </p:cNvPr>
            <p:cNvSpPr/>
            <p:nvPr/>
          </p:nvSpPr>
          <p:spPr>
            <a:xfrm>
              <a:off x="571894" y="3251030"/>
              <a:ext cx="2920243" cy="1070232"/>
            </a:xfrm>
            <a:prstGeom prst="round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b="1" dirty="0">
                  <a:solidFill>
                    <a:sysClr val="windowText" lastClr="000000"/>
                  </a:solidFill>
                </a:rPr>
                <a:t>Boundary and Initial Condition Points:</a:t>
              </a:r>
            </a:p>
            <a:p>
              <a:pPr>
                <a:lnSpc>
                  <a:spcPct val="150000"/>
                </a:lnSpc>
              </a:pPr>
              <a:r>
                <a:rPr lang="en-US" sz="1200" dirty="0">
                  <a:solidFill>
                    <a:sysClr val="windowText" lastClr="000000"/>
                  </a:solidFill>
                </a:rPr>
                <a:t>Located on domain boundaries </a:t>
              </a:r>
            </a:p>
            <a:p>
              <a:pPr>
                <a:lnSpc>
                  <a:spcPct val="150000"/>
                </a:lnSpc>
              </a:pPr>
              <a:r>
                <a:rPr lang="en-US" sz="1200" dirty="0">
                  <a:solidFill>
                    <a:sysClr val="windowText" lastClr="000000"/>
                  </a:solidFill>
                </a:rPr>
                <a:t>Known target values (u)</a:t>
              </a:r>
            </a:p>
          </p:txBody>
        </p:sp>
        <p:sp>
          <p:nvSpPr>
            <p:cNvPr id="7" name="Rounded Rectangle 6">
              <a:extLst>
                <a:ext uri="{FF2B5EF4-FFF2-40B4-BE49-F238E27FC236}">
                  <a16:creationId xmlns:a16="http://schemas.microsoft.com/office/drawing/2014/main" id="{1B615725-428D-2CCE-C215-450E69FD5B2B}"/>
                </a:ext>
              </a:extLst>
            </p:cNvPr>
            <p:cNvSpPr/>
            <p:nvPr/>
          </p:nvSpPr>
          <p:spPr>
            <a:xfrm>
              <a:off x="571894" y="4618939"/>
              <a:ext cx="2920242" cy="951611"/>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b="1" dirty="0">
                  <a:solidFill>
                    <a:sysClr val="windowText" lastClr="000000"/>
                  </a:solidFill>
                </a:rPr>
                <a:t>Measurement Points (Optional):</a:t>
              </a:r>
            </a:p>
            <a:p>
              <a:pPr>
                <a:lnSpc>
                  <a:spcPct val="150000"/>
                </a:lnSpc>
              </a:pPr>
              <a:r>
                <a:rPr lang="en-US" sz="1200" dirty="0">
                  <a:solidFill>
                    <a:sysClr val="windowText" lastClr="000000"/>
                  </a:solidFill>
                </a:rPr>
                <a:t>Sparse</a:t>
              </a:r>
              <a:r>
                <a:rPr lang="en-US" sz="1200" b="1" dirty="0">
                  <a:solidFill>
                    <a:sysClr val="windowText" lastClr="000000"/>
                  </a:solidFill>
                </a:rPr>
                <a:t> </a:t>
              </a:r>
              <a:r>
                <a:rPr lang="en-US" sz="1200" dirty="0">
                  <a:solidFill>
                    <a:sysClr val="windowText" lastClr="000000"/>
                  </a:solidFill>
                </a:rPr>
                <a:t>Known (x, t) locations </a:t>
              </a:r>
            </a:p>
            <a:p>
              <a:pPr>
                <a:lnSpc>
                  <a:spcPct val="150000"/>
                </a:lnSpc>
              </a:pPr>
              <a:r>
                <a:rPr lang="en-US" sz="1200" dirty="0">
                  <a:solidFill>
                    <a:sysClr val="windowText" lastClr="000000"/>
                  </a:solidFill>
                </a:rPr>
                <a:t>Measured target value (u)</a:t>
              </a:r>
            </a:p>
          </p:txBody>
        </p:sp>
        <p:sp>
          <p:nvSpPr>
            <p:cNvPr id="9" name="TextBox 8">
              <a:extLst>
                <a:ext uri="{FF2B5EF4-FFF2-40B4-BE49-F238E27FC236}">
                  <a16:creationId xmlns:a16="http://schemas.microsoft.com/office/drawing/2014/main" id="{93A08081-1478-B2F6-3B69-B63CE30BE1B3}"/>
                </a:ext>
              </a:extLst>
            </p:cNvPr>
            <p:cNvSpPr txBox="1"/>
            <p:nvPr/>
          </p:nvSpPr>
          <p:spPr>
            <a:xfrm>
              <a:off x="571894" y="5726878"/>
              <a:ext cx="2735500"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t>A point can belong to more than one category, that means it contributes to more than one loss term.</a:t>
              </a:r>
            </a:p>
          </p:txBody>
        </p:sp>
      </p:grpSp>
      <p:grpSp>
        <p:nvGrpSpPr>
          <p:cNvPr id="18" name="Group 17">
            <a:extLst>
              <a:ext uri="{FF2B5EF4-FFF2-40B4-BE49-F238E27FC236}">
                <a16:creationId xmlns:a16="http://schemas.microsoft.com/office/drawing/2014/main" id="{9ADE5727-5D2B-3D93-9FDC-F9DFCD031574}"/>
              </a:ext>
            </a:extLst>
          </p:cNvPr>
          <p:cNvGrpSpPr/>
          <p:nvPr/>
        </p:nvGrpSpPr>
        <p:grpSpPr>
          <a:xfrm>
            <a:off x="3276720" y="1492828"/>
            <a:ext cx="1617914" cy="5163588"/>
            <a:chOff x="7308837" y="2125740"/>
            <a:chExt cx="1617914" cy="5163588"/>
          </a:xfrm>
        </p:grpSpPr>
        <p:grpSp>
          <p:nvGrpSpPr>
            <p:cNvPr id="14" name="Group 13">
              <a:extLst>
                <a:ext uri="{FF2B5EF4-FFF2-40B4-BE49-F238E27FC236}">
                  <a16:creationId xmlns:a16="http://schemas.microsoft.com/office/drawing/2014/main" id="{84A92D09-AA23-2878-2E0D-9FBE20E5EBC7}"/>
                </a:ext>
              </a:extLst>
            </p:cNvPr>
            <p:cNvGrpSpPr/>
            <p:nvPr/>
          </p:nvGrpSpPr>
          <p:grpSpPr>
            <a:xfrm>
              <a:off x="7467539" y="2125740"/>
              <a:ext cx="1288980" cy="3018247"/>
              <a:chOff x="4311530" y="1386676"/>
              <a:chExt cx="1288980" cy="3018247"/>
            </a:xfrm>
          </p:grpSpPr>
          <p:sp>
            <p:nvSpPr>
              <p:cNvPr id="8" name="TextBox 7">
                <a:extLst>
                  <a:ext uri="{FF2B5EF4-FFF2-40B4-BE49-F238E27FC236}">
                    <a16:creationId xmlns:a16="http://schemas.microsoft.com/office/drawing/2014/main" id="{C1784E7A-2A9A-CC6F-2DB6-A1E1466C1103}"/>
                  </a:ext>
                </a:extLst>
              </p:cNvPr>
              <p:cNvSpPr txBox="1"/>
              <p:nvPr/>
            </p:nvSpPr>
            <p:spPr>
              <a:xfrm>
                <a:off x="4311530" y="1386676"/>
                <a:ext cx="1288980" cy="523220"/>
              </a:xfrm>
              <a:prstGeom prst="rect">
                <a:avLst/>
              </a:prstGeom>
              <a:noFill/>
            </p:spPr>
            <p:txBody>
              <a:bodyPr wrap="square" rtlCol="0">
                <a:spAutoFit/>
              </a:bodyPr>
              <a:lstStyle/>
              <a:p>
                <a:pPr algn="ctr"/>
                <a:r>
                  <a:rPr lang="en-US" sz="1400" b="1" i="1" dirty="0"/>
                  <a:t>Set Data Loader</a:t>
                </a:r>
              </a:p>
            </p:txBody>
          </p:sp>
          <p:sp>
            <p:nvSpPr>
              <p:cNvPr id="10" name="Rounded Rectangle 9">
                <a:extLst>
                  <a:ext uri="{FF2B5EF4-FFF2-40B4-BE49-F238E27FC236}">
                    <a16:creationId xmlns:a16="http://schemas.microsoft.com/office/drawing/2014/main" id="{672E0A34-404E-306D-D089-A064C7050B5C}"/>
                  </a:ext>
                </a:extLst>
              </p:cNvPr>
              <p:cNvSpPr/>
              <p:nvPr/>
            </p:nvSpPr>
            <p:spPr>
              <a:xfrm>
                <a:off x="4400783" y="2215550"/>
                <a:ext cx="1132171" cy="556019"/>
              </a:xfrm>
              <a:prstGeom prst="roundRect">
                <a:avLst/>
              </a:prstGeom>
              <a:no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ysClr val="windowText" lastClr="000000"/>
                    </a:solidFill>
                  </a:rPr>
                  <a:t>X,T Collocation</a:t>
                </a:r>
                <a:endParaRPr lang="en-US" sz="1200" dirty="0">
                  <a:solidFill>
                    <a:sysClr val="windowText" lastClr="000000"/>
                  </a:solidFill>
                </a:endParaRPr>
              </a:p>
            </p:txBody>
          </p:sp>
          <p:sp>
            <p:nvSpPr>
              <p:cNvPr id="11" name="Rounded Rectangle 10">
                <a:extLst>
                  <a:ext uri="{FF2B5EF4-FFF2-40B4-BE49-F238E27FC236}">
                    <a16:creationId xmlns:a16="http://schemas.microsoft.com/office/drawing/2014/main" id="{96E51010-4F4D-B73E-2B0F-3B89BDB87EDC}"/>
                  </a:ext>
                </a:extLst>
              </p:cNvPr>
              <p:cNvSpPr/>
              <p:nvPr/>
            </p:nvSpPr>
            <p:spPr>
              <a:xfrm>
                <a:off x="4400783" y="3018169"/>
                <a:ext cx="1132171" cy="578941"/>
              </a:xfrm>
              <a:prstGeom prst="roundRect">
                <a:avLst/>
              </a:prstGeom>
              <a:no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ysClr val="windowText" lastClr="000000"/>
                    </a:solidFill>
                  </a:rPr>
                  <a:t>X,T </a:t>
                </a:r>
              </a:p>
              <a:p>
                <a:pPr algn="ctr">
                  <a:lnSpc>
                    <a:spcPct val="150000"/>
                  </a:lnSpc>
                </a:pPr>
                <a:r>
                  <a:rPr lang="en-US" sz="1200" b="1" dirty="0">
                    <a:solidFill>
                      <a:sysClr val="windowText" lastClr="000000"/>
                    </a:solidFill>
                  </a:rPr>
                  <a:t>IC/BC</a:t>
                </a:r>
                <a:endParaRPr lang="en-US" sz="1200" dirty="0">
                  <a:solidFill>
                    <a:sysClr val="windowText" lastClr="000000"/>
                  </a:solidFill>
                </a:endParaRPr>
              </a:p>
            </p:txBody>
          </p:sp>
          <p:sp>
            <p:nvSpPr>
              <p:cNvPr id="12" name="Rounded Rectangle 11">
                <a:extLst>
                  <a:ext uri="{FF2B5EF4-FFF2-40B4-BE49-F238E27FC236}">
                    <a16:creationId xmlns:a16="http://schemas.microsoft.com/office/drawing/2014/main" id="{CA8B51E5-41FA-2B9B-8F14-50512DF49ECA}"/>
                  </a:ext>
                </a:extLst>
              </p:cNvPr>
              <p:cNvSpPr/>
              <p:nvPr/>
            </p:nvSpPr>
            <p:spPr>
              <a:xfrm>
                <a:off x="4400784" y="3825982"/>
                <a:ext cx="1110472" cy="578941"/>
              </a:xfrm>
              <a:prstGeom prst="roundRect">
                <a:avLst/>
              </a:prstGeom>
              <a:no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ysClr val="windowText" lastClr="000000"/>
                    </a:solidFill>
                  </a:rPr>
                  <a:t>X,T </a:t>
                </a:r>
              </a:p>
              <a:p>
                <a:pPr algn="ctr">
                  <a:lnSpc>
                    <a:spcPct val="150000"/>
                  </a:lnSpc>
                </a:pPr>
                <a:r>
                  <a:rPr lang="en-US" sz="1200" b="1" dirty="0">
                    <a:solidFill>
                      <a:sysClr val="windowText" lastClr="000000"/>
                    </a:solidFill>
                  </a:rPr>
                  <a:t>Exp Data</a:t>
                </a:r>
                <a:endParaRPr lang="en-US" sz="1200" dirty="0">
                  <a:solidFill>
                    <a:sysClr val="windowText" lastClr="000000"/>
                  </a:solidFill>
                </a:endParaRPr>
              </a:p>
            </p:txBody>
          </p:sp>
        </p:grpSp>
        <p:sp>
          <p:nvSpPr>
            <p:cNvPr id="16" name="TextBox 15">
              <a:extLst>
                <a:ext uri="{FF2B5EF4-FFF2-40B4-BE49-F238E27FC236}">
                  <a16:creationId xmlns:a16="http://schemas.microsoft.com/office/drawing/2014/main" id="{BA8213AD-A6ED-F251-A2E5-51A6877386DD}"/>
                </a:ext>
              </a:extLst>
            </p:cNvPr>
            <p:cNvSpPr txBox="1"/>
            <p:nvPr/>
          </p:nvSpPr>
          <p:spPr>
            <a:xfrm>
              <a:off x="7308837" y="5673501"/>
              <a:ext cx="1617914" cy="1615827"/>
            </a:xfrm>
            <a:prstGeom prst="rect">
              <a:avLst/>
            </a:prstGeom>
            <a:noFill/>
          </p:spPr>
          <p:txBody>
            <a:bodyPr wrap="square" rtlCol="0">
              <a:spAutoFit/>
            </a:bodyPr>
            <a:lstStyle/>
            <a:p>
              <a:pPr marL="171450" indent="-171450">
                <a:buFont typeface="Arial" panose="020B0604020202020204" pitchFamily="34" charset="0"/>
                <a:buChar char="•"/>
              </a:pPr>
              <a:r>
                <a:rPr lang="en-US" sz="1100" dirty="0"/>
                <a:t>No time decency in standard PINN, point order is usually shuffled</a:t>
              </a:r>
            </a:p>
            <a:p>
              <a:pPr marL="171450" indent="-171450">
                <a:buFont typeface="Arial" panose="020B0604020202020204" pitchFamily="34" charset="0"/>
                <a:buChar char="•"/>
              </a:pPr>
              <a:r>
                <a:rPr lang="en-US" sz="1100" dirty="0"/>
                <a:t>Ensures that every update step sees a blend of physics and data constraints </a:t>
              </a:r>
              <a:br>
                <a:rPr lang="en-US" sz="1100" dirty="0"/>
              </a:br>
              <a:endParaRPr lang="en-US" sz="1100" dirty="0"/>
            </a:p>
          </p:txBody>
        </p:sp>
      </p:grpSp>
      <p:grpSp>
        <p:nvGrpSpPr>
          <p:cNvPr id="27" name="Group 26">
            <a:extLst>
              <a:ext uri="{FF2B5EF4-FFF2-40B4-BE49-F238E27FC236}">
                <a16:creationId xmlns:a16="http://schemas.microsoft.com/office/drawing/2014/main" id="{1C404361-60EF-23B0-8A5D-A39AE5115084}"/>
              </a:ext>
            </a:extLst>
          </p:cNvPr>
          <p:cNvGrpSpPr/>
          <p:nvPr/>
        </p:nvGrpSpPr>
        <p:grpSpPr>
          <a:xfrm>
            <a:off x="4809549" y="1600549"/>
            <a:ext cx="1755486" cy="4835573"/>
            <a:chOff x="5793464" y="1600549"/>
            <a:chExt cx="1755486" cy="4835573"/>
          </a:xfrm>
        </p:grpSpPr>
        <p:sp>
          <p:nvSpPr>
            <p:cNvPr id="19" name="TextBox 18">
              <a:extLst>
                <a:ext uri="{FF2B5EF4-FFF2-40B4-BE49-F238E27FC236}">
                  <a16:creationId xmlns:a16="http://schemas.microsoft.com/office/drawing/2014/main" id="{729EBE6B-ADF7-3A69-6B7A-3DA21B589BB7}"/>
                </a:ext>
              </a:extLst>
            </p:cNvPr>
            <p:cNvSpPr txBox="1"/>
            <p:nvPr/>
          </p:nvSpPr>
          <p:spPr>
            <a:xfrm>
              <a:off x="5866976" y="1600549"/>
              <a:ext cx="1503425" cy="523220"/>
            </a:xfrm>
            <a:prstGeom prst="rect">
              <a:avLst/>
            </a:prstGeom>
            <a:noFill/>
          </p:spPr>
          <p:txBody>
            <a:bodyPr wrap="none" rtlCol="0">
              <a:spAutoFit/>
            </a:bodyPr>
            <a:lstStyle/>
            <a:p>
              <a:pPr algn="ctr"/>
              <a:r>
                <a:rPr lang="en-US" sz="1400" b="1" i="1" dirty="0"/>
                <a:t>Neural Network </a:t>
              </a:r>
              <a:br>
                <a:rPr lang="en-US" sz="1400" b="1" i="1" dirty="0"/>
              </a:br>
              <a:r>
                <a:rPr lang="en-US" sz="1400" b="1" i="1" dirty="0"/>
                <a:t>Forward Pass</a:t>
              </a:r>
            </a:p>
          </p:txBody>
        </p:sp>
        <p:sp>
          <p:nvSpPr>
            <p:cNvPr id="20" name="Rounded Rectangle 19">
              <a:extLst>
                <a:ext uri="{FF2B5EF4-FFF2-40B4-BE49-F238E27FC236}">
                  <a16:creationId xmlns:a16="http://schemas.microsoft.com/office/drawing/2014/main" id="{2E3A247E-3C8A-90AD-0ADE-757942B265B1}"/>
                </a:ext>
              </a:extLst>
            </p:cNvPr>
            <p:cNvSpPr/>
            <p:nvPr/>
          </p:nvSpPr>
          <p:spPr>
            <a:xfrm>
              <a:off x="5965860" y="2753474"/>
              <a:ext cx="1243172" cy="771104"/>
            </a:xfrm>
            <a:prstGeom prst="roundRect">
              <a:avLst/>
            </a:prstGeom>
            <a:solidFill>
              <a:schemeClr val="bg1">
                <a:lumMod val="85000"/>
              </a:schemeClr>
            </a:solid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ysClr val="windowText" lastClr="000000"/>
                  </a:solidFill>
                </a:rPr>
                <a:t>NN  Layers</a:t>
              </a:r>
              <a:endParaRPr lang="en-US" sz="1200" dirty="0">
                <a:solidFill>
                  <a:sysClr val="windowText" lastClr="000000"/>
                </a:solidFill>
              </a:endParaRPr>
            </a:p>
          </p:txBody>
        </p:sp>
        <p:sp>
          <p:nvSpPr>
            <p:cNvPr id="21" name="Rounded Rectangle 20">
              <a:extLst>
                <a:ext uri="{FF2B5EF4-FFF2-40B4-BE49-F238E27FC236}">
                  <a16:creationId xmlns:a16="http://schemas.microsoft.com/office/drawing/2014/main" id="{0374FAA3-AD08-7C25-B2F8-A1A1B050C42A}"/>
                </a:ext>
              </a:extLst>
            </p:cNvPr>
            <p:cNvSpPr/>
            <p:nvPr/>
          </p:nvSpPr>
          <p:spPr>
            <a:xfrm>
              <a:off x="5835733" y="3632581"/>
              <a:ext cx="1503426" cy="951611"/>
            </a:xfrm>
            <a:prstGeom prst="roundRect">
              <a:avLst/>
            </a:prstGeom>
            <a:solidFill>
              <a:schemeClr val="accent3">
                <a:lumMod val="20000"/>
                <a:lumOff val="80000"/>
              </a:schemeClr>
            </a:solid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ysClr val="windowText" lastClr="000000"/>
                  </a:solidFill>
                </a:rPr>
                <a:t>Predict U</a:t>
              </a:r>
            </a:p>
            <a:p>
              <a:pPr algn="ctr">
                <a:lnSpc>
                  <a:spcPct val="150000"/>
                </a:lnSpc>
              </a:pPr>
              <a:r>
                <a:rPr lang="en-US" sz="1200" b="1" dirty="0">
                  <a:solidFill>
                    <a:sysClr val="windowText" lastClr="000000"/>
                  </a:solidFill>
                </a:rPr>
                <a:t>Calculate error:</a:t>
              </a:r>
            </a:p>
            <a:p>
              <a:pPr algn="ctr">
                <a:lnSpc>
                  <a:spcPct val="150000"/>
                </a:lnSpc>
              </a:pPr>
              <a:r>
                <a:rPr lang="en-US" sz="1400" b="1" dirty="0">
                  <a:solidFill>
                    <a:sysClr val="windowText" lastClr="000000"/>
                  </a:solidFill>
                </a:rPr>
                <a:t> | û - u  |</a:t>
              </a:r>
              <a:endParaRPr lang="en-US" sz="1400" dirty="0">
                <a:solidFill>
                  <a:sysClr val="windowText" lastClr="000000"/>
                </a:solidFill>
              </a:endParaRPr>
            </a:p>
          </p:txBody>
        </p:sp>
        <p:sp>
          <p:nvSpPr>
            <p:cNvPr id="22" name="TextBox 21">
              <a:extLst>
                <a:ext uri="{FF2B5EF4-FFF2-40B4-BE49-F238E27FC236}">
                  <a16:creationId xmlns:a16="http://schemas.microsoft.com/office/drawing/2014/main" id="{3314C108-26A0-6893-D17C-B40B4007BD3E}"/>
                </a:ext>
              </a:extLst>
            </p:cNvPr>
            <p:cNvSpPr txBox="1"/>
            <p:nvPr/>
          </p:nvSpPr>
          <p:spPr>
            <a:xfrm>
              <a:off x="5793464" y="4989572"/>
              <a:ext cx="1755486" cy="1446550"/>
            </a:xfrm>
            <a:prstGeom prst="rect">
              <a:avLst/>
            </a:prstGeom>
            <a:noFill/>
          </p:spPr>
          <p:txBody>
            <a:bodyPr wrap="square" rtlCol="0">
              <a:spAutoFit/>
            </a:bodyPr>
            <a:lstStyle/>
            <a:p>
              <a:pPr marL="171450" indent="-171450">
                <a:buFont typeface="Arial" panose="020B0604020202020204" pitchFamily="34" charset="0"/>
                <a:buChar char="•"/>
              </a:pPr>
              <a:r>
                <a:rPr lang="en-US" sz="1100" dirty="0"/>
                <a:t>Predicts û(</a:t>
              </a:r>
              <a:r>
                <a:rPr lang="en-US" sz="1100" dirty="0" err="1"/>
                <a:t>x,t</a:t>
              </a:r>
              <a:r>
                <a:rPr lang="en-US" sz="1100" dirty="0"/>
                <a:t>) for all points in the batch</a:t>
              </a:r>
            </a:p>
            <a:p>
              <a:pPr marL="171450" indent="-171450">
                <a:buFont typeface="Arial" panose="020B0604020202020204" pitchFamily="34" charset="0"/>
                <a:buChar char="•"/>
              </a:pPr>
              <a:r>
                <a:rPr lang="en-US" sz="1100" dirty="0"/>
                <a:t>Computes </a:t>
              </a:r>
              <a:r>
                <a:rPr lang="en-US" sz="1100" b="1" dirty="0">
                  <a:solidFill>
                    <a:schemeClr val="accent6">
                      <a:lumMod val="50000"/>
                    </a:schemeClr>
                  </a:solidFill>
                </a:rPr>
                <a:t>Loss for BC_IC points</a:t>
              </a:r>
            </a:p>
            <a:p>
              <a:pPr marL="171450" indent="-171450">
                <a:buFont typeface="Arial" panose="020B0604020202020204" pitchFamily="34" charset="0"/>
                <a:buChar char="•"/>
              </a:pPr>
              <a:r>
                <a:rPr lang="en-US" sz="1100" dirty="0"/>
                <a:t>Computes </a:t>
              </a:r>
              <a:r>
                <a:rPr lang="en-US" sz="1100" b="1" dirty="0">
                  <a:solidFill>
                    <a:srgbClr val="FFC000"/>
                  </a:solidFill>
                </a:rPr>
                <a:t>Data Loss for measurements points</a:t>
              </a:r>
              <a:br>
                <a:rPr lang="en-US" sz="1100" b="1" dirty="0">
                  <a:solidFill>
                    <a:srgbClr val="FFC000"/>
                  </a:solidFill>
                </a:rPr>
              </a:br>
              <a:endParaRPr lang="en-US" sz="1100" b="1" dirty="0">
                <a:solidFill>
                  <a:srgbClr val="FFC000"/>
                </a:solidFill>
              </a:endParaRPr>
            </a:p>
          </p:txBody>
        </p:sp>
      </p:grpSp>
      <p:grpSp>
        <p:nvGrpSpPr>
          <p:cNvPr id="26" name="Group 25">
            <a:extLst>
              <a:ext uri="{FF2B5EF4-FFF2-40B4-BE49-F238E27FC236}">
                <a16:creationId xmlns:a16="http://schemas.microsoft.com/office/drawing/2014/main" id="{4470B709-A36D-49B7-B53A-F760DE7C0876}"/>
              </a:ext>
            </a:extLst>
          </p:cNvPr>
          <p:cNvGrpSpPr/>
          <p:nvPr/>
        </p:nvGrpSpPr>
        <p:grpSpPr>
          <a:xfrm>
            <a:off x="6498720" y="1736467"/>
            <a:ext cx="1596471" cy="4181870"/>
            <a:chOff x="7634910" y="1985769"/>
            <a:chExt cx="1596471" cy="4181870"/>
          </a:xfrm>
        </p:grpSpPr>
        <p:sp>
          <p:nvSpPr>
            <p:cNvPr id="23" name="TextBox 22">
              <a:extLst>
                <a:ext uri="{FF2B5EF4-FFF2-40B4-BE49-F238E27FC236}">
                  <a16:creationId xmlns:a16="http://schemas.microsoft.com/office/drawing/2014/main" id="{198A638D-05F7-7858-0F54-C49BA75BF3CA}"/>
                </a:ext>
              </a:extLst>
            </p:cNvPr>
            <p:cNvSpPr txBox="1"/>
            <p:nvPr/>
          </p:nvSpPr>
          <p:spPr>
            <a:xfrm>
              <a:off x="7681433" y="1985769"/>
              <a:ext cx="1503426" cy="523220"/>
            </a:xfrm>
            <a:prstGeom prst="rect">
              <a:avLst/>
            </a:prstGeom>
            <a:noFill/>
          </p:spPr>
          <p:txBody>
            <a:bodyPr wrap="square" rtlCol="0">
              <a:spAutoFit/>
            </a:bodyPr>
            <a:lstStyle/>
            <a:p>
              <a:pPr algn="ctr"/>
              <a:r>
                <a:rPr lang="en-US" sz="1400" b="1" dirty="0"/>
                <a:t>Automatic Differentiation</a:t>
              </a:r>
            </a:p>
          </p:txBody>
        </p:sp>
        <p:sp>
          <p:nvSpPr>
            <p:cNvPr id="24" name="Rounded Rectangle 23">
              <a:extLst>
                <a:ext uri="{FF2B5EF4-FFF2-40B4-BE49-F238E27FC236}">
                  <a16:creationId xmlns:a16="http://schemas.microsoft.com/office/drawing/2014/main" id="{808028FC-25DE-4B55-D3C2-6D5E7A7AD27C}"/>
                </a:ext>
              </a:extLst>
            </p:cNvPr>
            <p:cNvSpPr/>
            <p:nvPr/>
          </p:nvSpPr>
          <p:spPr>
            <a:xfrm>
              <a:off x="7780613" y="3139026"/>
              <a:ext cx="1342839" cy="937561"/>
            </a:xfrm>
            <a:prstGeom prst="roundRect">
              <a:avLst/>
            </a:prstGeom>
            <a:solidFill>
              <a:schemeClr val="accent2">
                <a:lumMod val="40000"/>
                <a:lumOff val="60000"/>
              </a:schemeClr>
            </a:solid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ysClr val="windowText" lastClr="000000"/>
                  </a:solidFill>
                </a:rPr>
                <a:t>PINN Derivatives:</a:t>
              </a:r>
              <a:br>
                <a:rPr lang="en-US" sz="1200" b="1" dirty="0">
                  <a:solidFill>
                    <a:sysClr val="windowText" lastClr="000000"/>
                  </a:solidFill>
                </a:rPr>
              </a:br>
              <a:r>
                <a:rPr lang="en-US" sz="1200" b="1" dirty="0">
                  <a:solidFill>
                    <a:sysClr val="windowText" lastClr="000000"/>
                  </a:solidFill>
                </a:rPr>
                <a:t>∂u/∂t, ∂²u/∂x²</a:t>
              </a:r>
              <a:endParaRPr lang="en-US" sz="1200" dirty="0">
                <a:solidFill>
                  <a:sysClr val="windowText" lastClr="000000"/>
                </a:solidFill>
              </a:endParaRPr>
            </a:p>
          </p:txBody>
        </p:sp>
        <p:sp>
          <p:nvSpPr>
            <p:cNvPr id="25" name="TextBox 24">
              <a:extLst>
                <a:ext uri="{FF2B5EF4-FFF2-40B4-BE49-F238E27FC236}">
                  <a16:creationId xmlns:a16="http://schemas.microsoft.com/office/drawing/2014/main" id="{CC21CCE9-663F-DD68-7D5E-48A9F547B457}"/>
                </a:ext>
              </a:extLst>
            </p:cNvPr>
            <p:cNvSpPr txBox="1"/>
            <p:nvPr/>
          </p:nvSpPr>
          <p:spPr>
            <a:xfrm>
              <a:off x="7634910" y="5228920"/>
              <a:ext cx="1596471" cy="938719"/>
            </a:xfrm>
            <a:prstGeom prst="rect">
              <a:avLst/>
            </a:prstGeom>
            <a:noFill/>
          </p:spPr>
          <p:txBody>
            <a:bodyPr wrap="square" rtlCol="0">
              <a:spAutoFit/>
            </a:bodyPr>
            <a:lstStyle/>
            <a:p>
              <a:pPr marL="171450" indent="-171450">
                <a:buFont typeface="Arial" panose="020B0604020202020204" pitchFamily="34" charset="0"/>
                <a:buChar char="•"/>
              </a:pPr>
              <a:r>
                <a:rPr lang="en-US" sz="1100" dirty="0"/>
                <a:t>Calculate </a:t>
              </a:r>
              <a:r>
                <a:rPr lang="en-US" sz="1100" b="1" dirty="0">
                  <a:solidFill>
                    <a:srgbClr val="0070C0"/>
                  </a:solidFill>
                </a:rPr>
                <a:t>Physics Loss for Collocation points</a:t>
              </a:r>
            </a:p>
            <a:p>
              <a:pPr marL="171450" indent="-171450">
                <a:buFont typeface="Arial" panose="020B0604020202020204" pitchFamily="34" charset="0"/>
                <a:buChar char="•"/>
              </a:pPr>
              <a:r>
                <a:rPr lang="en-US" sz="1100" dirty="0"/>
                <a:t>Measures how well PDE is satisfied</a:t>
              </a:r>
            </a:p>
          </p:txBody>
        </p:sp>
      </p:grpSp>
      <p:grpSp>
        <p:nvGrpSpPr>
          <p:cNvPr id="31" name="Group 30">
            <a:extLst>
              <a:ext uri="{FF2B5EF4-FFF2-40B4-BE49-F238E27FC236}">
                <a16:creationId xmlns:a16="http://schemas.microsoft.com/office/drawing/2014/main" id="{CB284DE0-451D-4E8B-E577-5A3E1F7E8055}"/>
              </a:ext>
            </a:extLst>
          </p:cNvPr>
          <p:cNvGrpSpPr/>
          <p:nvPr/>
        </p:nvGrpSpPr>
        <p:grpSpPr>
          <a:xfrm>
            <a:off x="8154506" y="1950463"/>
            <a:ext cx="2056491" cy="4021999"/>
            <a:chOff x="8589870" y="1634813"/>
            <a:chExt cx="2056491" cy="4021999"/>
          </a:xfrm>
        </p:grpSpPr>
        <p:sp>
          <p:nvSpPr>
            <p:cNvPr id="28" name="TextBox 27">
              <a:extLst>
                <a:ext uri="{FF2B5EF4-FFF2-40B4-BE49-F238E27FC236}">
                  <a16:creationId xmlns:a16="http://schemas.microsoft.com/office/drawing/2014/main" id="{7FBAA9E2-C1A7-983C-A026-F81828B4AD5C}"/>
                </a:ext>
              </a:extLst>
            </p:cNvPr>
            <p:cNvSpPr txBox="1"/>
            <p:nvPr/>
          </p:nvSpPr>
          <p:spPr>
            <a:xfrm>
              <a:off x="8722992" y="1634813"/>
              <a:ext cx="1503426" cy="523220"/>
            </a:xfrm>
            <a:prstGeom prst="rect">
              <a:avLst/>
            </a:prstGeom>
            <a:noFill/>
          </p:spPr>
          <p:txBody>
            <a:bodyPr wrap="square" rtlCol="0">
              <a:spAutoFit/>
            </a:bodyPr>
            <a:lstStyle/>
            <a:p>
              <a:pPr algn="ctr"/>
              <a:r>
                <a:rPr lang="en-US" sz="1400" b="1" dirty="0"/>
                <a:t>Loss Function Aggregation</a:t>
              </a:r>
            </a:p>
          </p:txBody>
        </p:sp>
        <p:sp>
          <p:nvSpPr>
            <p:cNvPr id="29" name="TextBox 28">
              <a:extLst>
                <a:ext uri="{FF2B5EF4-FFF2-40B4-BE49-F238E27FC236}">
                  <a16:creationId xmlns:a16="http://schemas.microsoft.com/office/drawing/2014/main" id="{94AD2F5B-C950-F5D8-FBC3-C65D44199175}"/>
                </a:ext>
              </a:extLst>
            </p:cNvPr>
            <p:cNvSpPr txBox="1"/>
            <p:nvPr/>
          </p:nvSpPr>
          <p:spPr>
            <a:xfrm>
              <a:off x="8730252" y="2388006"/>
              <a:ext cx="1598594" cy="2154570"/>
            </a:xfrm>
            <a:prstGeom prst="roundRect">
              <a:avLst/>
            </a:prstGeom>
            <a:solidFill>
              <a:schemeClr val="tx2">
                <a:lumMod val="10000"/>
                <a:lumOff val="90000"/>
              </a:schemeClr>
            </a:solidFill>
            <a:ln w="6350">
              <a:solidFill>
                <a:schemeClr val="tx2"/>
              </a:solidFill>
              <a:prstDash val="sysDash"/>
            </a:ln>
          </p:spPr>
          <p:txBody>
            <a:bodyPr wrap="square" rtlCol="0">
              <a:spAutoFit/>
            </a:bodyPr>
            <a:lstStyle/>
            <a:p>
              <a:pPr algn="ctr">
                <a:lnSpc>
                  <a:spcPct val="150000"/>
                </a:lnSpc>
              </a:pPr>
              <a:r>
                <a:rPr lang="en-US" sz="1400" b="1" i="1" dirty="0"/>
                <a:t>Total Loss = </a:t>
              </a:r>
            </a:p>
            <a:p>
              <a:pPr algn="ctr">
                <a:lnSpc>
                  <a:spcPct val="150000"/>
                </a:lnSpc>
              </a:pPr>
              <a:r>
                <a:rPr lang="en-US" sz="1400" b="1" i="1" dirty="0"/>
                <a:t>𝛼  Physics Loss </a:t>
              </a:r>
            </a:p>
            <a:p>
              <a:pPr algn="ctr">
                <a:lnSpc>
                  <a:spcPct val="150000"/>
                </a:lnSpc>
              </a:pPr>
              <a:r>
                <a:rPr lang="en-US" sz="1400" b="1" i="1" dirty="0"/>
                <a:t>+ </a:t>
              </a:r>
            </a:p>
            <a:p>
              <a:pPr algn="ctr">
                <a:lnSpc>
                  <a:spcPct val="150000"/>
                </a:lnSpc>
              </a:pPr>
              <a:r>
                <a:rPr lang="en-US" sz="1400" b="1" i="1" dirty="0"/>
                <a:t>𝛽  IC_BC Loss</a:t>
              </a:r>
            </a:p>
            <a:p>
              <a:pPr algn="ctr">
                <a:lnSpc>
                  <a:spcPct val="150000"/>
                </a:lnSpc>
              </a:pPr>
              <a:r>
                <a:rPr lang="en-US" sz="1400" b="1" i="1" dirty="0"/>
                <a:t> + </a:t>
              </a:r>
            </a:p>
            <a:p>
              <a:pPr algn="ctr">
                <a:lnSpc>
                  <a:spcPct val="150000"/>
                </a:lnSpc>
              </a:pPr>
              <a:r>
                <a:rPr lang="en-US" sz="1400" b="1" i="1" dirty="0"/>
                <a:t>𝛾  Data Loss</a:t>
              </a:r>
            </a:p>
          </p:txBody>
        </p:sp>
        <p:sp>
          <p:nvSpPr>
            <p:cNvPr id="30" name="TextBox 29">
              <a:extLst>
                <a:ext uri="{FF2B5EF4-FFF2-40B4-BE49-F238E27FC236}">
                  <a16:creationId xmlns:a16="http://schemas.microsoft.com/office/drawing/2014/main" id="{48422006-E97A-7E92-8458-94CC6322A2C8}"/>
                </a:ext>
              </a:extLst>
            </p:cNvPr>
            <p:cNvSpPr txBox="1"/>
            <p:nvPr/>
          </p:nvSpPr>
          <p:spPr>
            <a:xfrm>
              <a:off x="8589870" y="4718093"/>
              <a:ext cx="2056491" cy="938719"/>
            </a:xfrm>
            <a:prstGeom prst="rect">
              <a:avLst/>
            </a:prstGeom>
            <a:noFill/>
          </p:spPr>
          <p:txBody>
            <a:bodyPr wrap="square" rtlCol="0">
              <a:spAutoFit/>
            </a:bodyPr>
            <a:lstStyle/>
            <a:p>
              <a:pPr marL="171450" indent="-171450">
                <a:buFont typeface="Arial" panose="020B0604020202020204" pitchFamily="34" charset="0"/>
                <a:buChar char="•"/>
              </a:pPr>
              <a:r>
                <a:rPr lang="en-US" sz="1100" dirty="0"/>
                <a:t>Sum all loss components into a single function</a:t>
              </a:r>
            </a:p>
            <a:p>
              <a:pPr marL="171450" indent="-171450">
                <a:buFont typeface="Arial" panose="020B0604020202020204" pitchFamily="34" charset="0"/>
                <a:buChar char="•"/>
              </a:pPr>
              <a:r>
                <a:rPr lang="en-US" sz="1100" b="1" dirty="0"/>
                <a:t>𝛼,𝛽,𝛾</a:t>
              </a:r>
              <a:r>
                <a:rPr lang="en-US" sz="1100" dirty="0"/>
                <a:t> are tunable, to balance the importance of physics vs. data constraints</a:t>
              </a:r>
            </a:p>
          </p:txBody>
        </p:sp>
      </p:grpSp>
      <p:sp>
        <p:nvSpPr>
          <p:cNvPr id="42" name="Right Arrow 41">
            <a:extLst>
              <a:ext uri="{FF2B5EF4-FFF2-40B4-BE49-F238E27FC236}">
                <a16:creationId xmlns:a16="http://schemas.microsoft.com/office/drawing/2014/main" id="{E0321CAB-5B40-E5FA-4636-56F2964A2AC9}"/>
              </a:ext>
            </a:extLst>
          </p:cNvPr>
          <p:cNvSpPr/>
          <p:nvPr/>
        </p:nvSpPr>
        <p:spPr>
          <a:xfrm>
            <a:off x="3315237" y="3204755"/>
            <a:ext cx="150855" cy="523220"/>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3EEA1EA2-529E-0F75-60A6-18AD2BCA3233}"/>
              </a:ext>
            </a:extLst>
          </p:cNvPr>
          <p:cNvSpPr/>
          <p:nvPr/>
        </p:nvSpPr>
        <p:spPr>
          <a:xfrm>
            <a:off x="4735628" y="3169572"/>
            <a:ext cx="150855" cy="523220"/>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EFACDE05-20D3-4392-5D72-AEE7EDDAEF15}"/>
              </a:ext>
            </a:extLst>
          </p:cNvPr>
          <p:cNvSpPr/>
          <p:nvPr/>
        </p:nvSpPr>
        <p:spPr>
          <a:xfrm>
            <a:off x="6399138" y="3169572"/>
            <a:ext cx="150855" cy="523220"/>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F3A8738C-7936-EFCB-505A-44C68D7E43F3}"/>
              </a:ext>
            </a:extLst>
          </p:cNvPr>
          <p:cNvSpPr/>
          <p:nvPr/>
        </p:nvSpPr>
        <p:spPr>
          <a:xfrm>
            <a:off x="8048669" y="3169572"/>
            <a:ext cx="150855" cy="523220"/>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0F797944-172C-381A-8D2A-C3E068452CE4}"/>
              </a:ext>
            </a:extLst>
          </p:cNvPr>
          <p:cNvGrpSpPr/>
          <p:nvPr/>
        </p:nvGrpSpPr>
        <p:grpSpPr>
          <a:xfrm>
            <a:off x="10177888" y="1691767"/>
            <a:ext cx="1714275" cy="3366612"/>
            <a:chOff x="10009163" y="1361431"/>
            <a:chExt cx="1714275" cy="3366612"/>
          </a:xfrm>
        </p:grpSpPr>
        <p:sp>
          <p:nvSpPr>
            <p:cNvPr id="33" name="TextBox 32">
              <a:extLst>
                <a:ext uri="{FF2B5EF4-FFF2-40B4-BE49-F238E27FC236}">
                  <a16:creationId xmlns:a16="http://schemas.microsoft.com/office/drawing/2014/main" id="{BB357997-21E3-6517-8851-8CC785463B3A}"/>
                </a:ext>
              </a:extLst>
            </p:cNvPr>
            <p:cNvSpPr txBox="1"/>
            <p:nvPr/>
          </p:nvSpPr>
          <p:spPr>
            <a:xfrm>
              <a:off x="10418601" y="3780941"/>
              <a:ext cx="895853" cy="307777"/>
            </a:xfrm>
            <a:prstGeom prst="rect">
              <a:avLst/>
            </a:prstGeom>
            <a:noFill/>
          </p:spPr>
          <p:txBody>
            <a:bodyPr wrap="square">
              <a:spAutoFit/>
            </a:bodyPr>
            <a:lstStyle/>
            <a:p>
              <a:r>
                <a:rPr lang="en-US" sz="1400" b="1" i="1" dirty="0"/>
                <a:t>Lₜₒₜₐₗ &lt; ϵ</a:t>
              </a:r>
            </a:p>
          </p:txBody>
        </p:sp>
        <p:sp>
          <p:nvSpPr>
            <p:cNvPr id="38" name="TextBox 37">
              <a:extLst>
                <a:ext uri="{FF2B5EF4-FFF2-40B4-BE49-F238E27FC236}">
                  <a16:creationId xmlns:a16="http://schemas.microsoft.com/office/drawing/2014/main" id="{1B83A528-AB1B-632C-B3AA-CF0BCC178333}"/>
                </a:ext>
              </a:extLst>
            </p:cNvPr>
            <p:cNvSpPr txBox="1"/>
            <p:nvPr/>
          </p:nvSpPr>
          <p:spPr>
            <a:xfrm>
              <a:off x="10124844" y="2288910"/>
              <a:ext cx="1598594" cy="1173655"/>
            </a:xfrm>
            <a:prstGeom prst="rect">
              <a:avLst/>
            </a:prstGeom>
            <a:noFill/>
            <a:ln w="22860">
              <a:solidFill>
                <a:schemeClr val="tx2"/>
              </a:solidFill>
              <a:prstDash val="sysDash"/>
            </a:ln>
          </p:spPr>
          <p:txBody>
            <a:bodyPr wrap="square" rtlCol="0">
              <a:spAutoFit/>
            </a:bodyPr>
            <a:lstStyle/>
            <a:p>
              <a:pPr algn="ctr">
                <a:lnSpc>
                  <a:spcPct val="150000"/>
                </a:lnSpc>
              </a:pPr>
              <a:r>
                <a:rPr lang="en-US" sz="1200" b="1" i="1" dirty="0"/>
                <a:t>Update NN weights/biases using defined optimizer</a:t>
              </a:r>
            </a:p>
          </p:txBody>
        </p:sp>
        <p:sp>
          <p:nvSpPr>
            <p:cNvPr id="39" name="TextBox 38">
              <a:extLst>
                <a:ext uri="{FF2B5EF4-FFF2-40B4-BE49-F238E27FC236}">
                  <a16:creationId xmlns:a16="http://schemas.microsoft.com/office/drawing/2014/main" id="{11BA2C40-E7EC-A674-E3E9-F0B060194030}"/>
                </a:ext>
              </a:extLst>
            </p:cNvPr>
            <p:cNvSpPr txBox="1"/>
            <p:nvPr/>
          </p:nvSpPr>
          <p:spPr>
            <a:xfrm>
              <a:off x="10124844" y="4108386"/>
              <a:ext cx="1598594" cy="619657"/>
            </a:xfrm>
            <a:prstGeom prst="rect">
              <a:avLst/>
            </a:prstGeom>
            <a:noFill/>
            <a:ln w="22860">
              <a:solidFill>
                <a:schemeClr val="tx2"/>
              </a:solidFill>
              <a:prstDash val="sysDash"/>
            </a:ln>
          </p:spPr>
          <p:txBody>
            <a:bodyPr wrap="square" rtlCol="0">
              <a:spAutoFit/>
            </a:bodyPr>
            <a:lstStyle/>
            <a:p>
              <a:pPr algn="ctr">
                <a:lnSpc>
                  <a:spcPct val="150000"/>
                </a:lnSpc>
              </a:pPr>
              <a:r>
                <a:rPr lang="en-US" sz="1200" b="1" i="1" dirty="0"/>
                <a:t>Output Final PINN Solution</a:t>
              </a:r>
            </a:p>
          </p:txBody>
        </p:sp>
        <p:sp>
          <p:nvSpPr>
            <p:cNvPr id="40" name="TextBox 39">
              <a:extLst>
                <a:ext uri="{FF2B5EF4-FFF2-40B4-BE49-F238E27FC236}">
                  <a16:creationId xmlns:a16="http://schemas.microsoft.com/office/drawing/2014/main" id="{D1FE8AFD-96F9-78FB-9445-4C47813F71DF}"/>
                </a:ext>
              </a:extLst>
            </p:cNvPr>
            <p:cNvSpPr txBox="1"/>
            <p:nvPr/>
          </p:nvSpPr>
          <p:spPr>
            <a:xfrm>
              <a:off x="10418600" y="1961599"/>
              <a:ext cx="895853" cy="307777"/>
            </a:xfrm>
            <a:prstGeom prst="rect">
              <a:avLst/>
            </a:prstGeom>
            <a:noFill/>
          </p:spPr>
          <p:txBody>
            <a:bodyPr wrap="square">
              <a:spAutoFit/>
            </a:bodyPr>
            <a:lstStyle/>
            <a:p>
              <a:r>
                <a:rPr lang="en-US" sz="1400" b="1" i="1" dirty="0"/>
                <a:t>Lₜₒₜₐₗ &gt; ϵ</a:t>
              </a:r>
            </a:p>
          </p:txBody>
        </p:sp>
        <p:sp>
          <p:nvSpPr>
            <p:cNvPr id="53" name="TextBox 52">
              <a:extLst>
                <a:ext uri="{FF2B5EF4-FFF2-40B4-BE49-F238E27FC236}">
                  <a16:creationId xmlns:a16="http://schemas.microsoft.com/office/drawing/2014/main" id="{17B141C6-44AE-2163-F63F-A4134AA1800C}"/>
                </a:ext>
              </a:extLst>
            </p:cNvPr>
            <p:cNvSpPr txBox="1"/>
            <p:nvPr/>
          </p:nvSpPr>
          <p:spPr>
            <a:xfrm>
              <a:off x="10009163" y="1361431"/>
              <a:ext cx="1503426" cy="523220"/>
            </a:xfrm>
            <a:prstGeom prst="rect">
              <a:avLst/>
            </a:prstGeom>
            <a:noFill/>
          </p:spPr>
          <p:txBody>
            <a:bodyPr wrap="square" rtlCol="0">
              <a:spAutoFit/>
            </a:bodyPr>
            <a:lstStyle/>
            <a:p>
              <a:pPr algn="ctr"/>
              <a:r>
                <a:rPr lang="en-US" sz="1400" b="1" dirty="0"/>
                <a:t>Optimization Loop</a:t>
              </a:r>
            </a:p>
          </p:txBody>
        </p:sp>
      </p:grpSp>
      <p:sp>
        <p:nvSpPr>
          <p:cNvPr id="54" name="Right Arrow 53">
            <a:extLst>
              <a:ext uri="{FF2B5EF4-FFF2-40B4-BE49-F238E27FC236}">
                <a16:creationId xmlns:a16="http://schemas.microsoft.com/office/drawing/2014/main" id="{58BD9B01-09E3-1E61-FFFA-E49C959634DD}"/>
              </a:ext>
            </a:extLst>
          </p:cNvPr>
          <p:cNvSpPr/>
          <p:nvPr/>
        </p:nvSpPr>
        <p:spPr>
          <a:xfrm>
            <a:off x="9970663" y="3167390"/>
            <a:ext cx="150855" cy="523220"/>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872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4019-DD14-9EAB-C362-355FCCD1C687}"/>
              </a:ext>
            </a:extLst>
          </p:cNvPr>
          <p:cNvSpPr>
            <a:spLocks noGrp="1"/>
          </p:cNvSpPr>
          <p:nvPr>
            <p:ph type="title"/>
          </p:nvPr>
        </p:nvSpPr>
        <p:spPr>
          <a:xfrm>
            <a:off x="419100" y="66271"/>
            <a:ext cx="10515600" cy="1079884"/>
          </a:xfrm>
        </p:spPr>
        <p:txBody>
          <a:bodyPr>
            <a:normAutofit/>
          </a:bodyPr>
          <a:lstStyle/>
          <a:p>
            <a:r>
              <a:rPr lang="en-US" sz="2800" dirty="0"/>
              <a:t>PINNs for Inverse Problems- Using measurements data</a:t>
            </a:r>
          </a:p>
        </p:txBody>
      </p:sp>
      <p:sp>
        <p:nvSpPr>
          <p:cNvPr id="4" name="TextBox 3">
            <a:extLst>
              <a:ext uri="{FF2B5EF4-FFF2-40B4-BE49-F238E27FC236}">
                <a16:creationId xmlns:a16="http://schemas.microsoft.com/office/drawing/2014/main" id="{3247F92A-37F0-CE8F-D260-D4A79A65DAEF}"/>
              </a:ext>
            </a:extLst>
          </p:cNvPr>
          <p:cNvSpPr txBox="1"/>
          <p:nvPr/>
        </p:nvSpPr>
        <p:spPr>
          <a:xfrm>
            <a:off x="419101" y="1879705"/>
            <a:ext cx="7131232" cy="4693272"/>
          </a:xfrm>
          <a:prstGeom prst="rect">
            <a:avLst/>
          </a:prstGeom>
          <a:noFill/>
        </p:spPr>
        <p:txBody>
          <a:bodyPr wrap="square">
            <a:spAutoFit/>
          </a:bodyPr>
          <a:lstStyle/>
          <a:p>
            <a:pPr>
              <a:lnSpc>
                <a:spcPct val="150000"/>
              </a:lnSpc>
            </a:pPr>
            <a:r>
              <a:rPr lang="en-US" sz="1400" b="1" dirty="0"/>
              <a:t>Examples include:</a:t>
            </a:r>
          </a:p>
          <a:p>
            <a:pPr marL="742950" lvl="1" indent="-285750">
              <a:lnSpc>
                <a:spcPct val="150000"/>
              </a:lnSpc>
              <a:buFont typeface="Arial" panose="020B0604020202020204" pitchFamily="34" charset="0"/>
              <a:buChar char="•"/>
            </a:pPr>
            <a:r>
              <a:rPr lang="en-US" sz="1400" dirty="0"/>
              <a:t>Estimating </a:t>
            </a:r>
            <a:r>
              <a:rPr lang="en-US" sz="1400" b="1" dirty="0"/>
              <a:t>property coefficients</a:t>
            </a:r>
            <a:r>
              <a:rPr lang="en-US" sz="1400" dirty="0"/>
              <a:t> in a differential equations</a:t>
            </a:r>
          </a:p>
          <a:p>
            <a:pPr marL="742950" lvl="1" indent="-285750">
              <a:lnSpc>
                <a:spcPct val="150000"/>
              </a:lnSpc>
              <a:buFont typeface="Arial" panose="020B0604020202020204" pitchFamily="34" charset="0"/>
              <a:buChar char="•"/>
            </a:pPr>
            <a:r>
              <a:rPr lang="en-US" sz="1400" dirty="0"/>
              <a:t>Inferring </a:t>
            </a:r>
            <a:r>
              <a:rPr lang="en-US" sz="1400" b="1" dirty="0"/>
              <a:t>initial or boundary conditions        </a:t>
            </a:r>
            <a:endParaRPr lang="en-US" sz="1400" dirty="0"/>
          </a:p>
          <a:p>
            <a:pPr marL="742950" lvl="1" indent="-285750">
              <a:lnSpc>
                <a:spcPct val="150000"/>
              </a:lnSpc>
              <a:buFont typeface="Arial" panose="020B0604020202020204" pitchFamily="34" charset="0"/>
              <a:buChar char="•"/>
            </a:pPr>
            <a:r>
              <a:rPr lang="en-US" sz="1400" dirty="0"/>
              <a:t>Reconstructing hidden </a:t>
            </a:r>
            <a:r>
              <a:rPr lang="en-US" sz="1400" b="1" dirty="0"/>
              <a:t>source terms</a:t>
            </a:r>
            <a:r>
              <a:rPr lang="en-US" sz="1400" dirty="0"/>
              <a:t> or external force</a:t>
            </a:r>
          </a:p>
          <a:p>
            <a:pPr>
              <a:lnSpc>
                <a:spcPct val="200000"/>
              </a:lnSpc>
              <a:buNone/>
            </a:pPr>
            <a:r>
              <a:rPr lang="en-IL" sz="1400" b="1" dirty="0"/>
              <a:t> </a:t>
            </a:r>
            <a:r>
              <a:rPr lang="en-US" sz="1400" b="1" dirty="0"/>
              <a:t>How PINNs Handle Inverse Problems:</a:t>
            </a:r>
          </a:p>
          <a:p>
            <a:pPr>
              <a:lnSpc>
                <a:spcPct val="150000"/>
              </a:lnSpc>
            </a:pPr>
            <a:r>
              <a:rPr lang="en-US" sz="1400" dirty="0"/>
              <a:t>The unknown parameters are defined</a:t>
            </a:r>
            <a:r>
              <a:rPr lang="en-US" sz="1400" b="1" dirty="0"/>
              <a:t> </a:t>
            </a:r>
            <a:r>
              <a:rPr lang="en-US" sz="1400" dirty="0"/>
              <a:t>as</a:t>
            </a:r>
            <a:r>
              <a:rPr lang="en-US" sz="1400" b="1" dirty="0"/>
              <a:t> a trainable parameter </a:t>
            </a:r>
            <a:r>
              <a:rPr lang="en-US" sz="1400" dirty="0"/>
              <a:t>in the neural network training process</a:t>
            </a:r>
          </a:p>
          <a:p>
            <a:pPr marL="742950" lvl="1" indent="-285750">
              <a:lnSpc>
                <a:spcPct val="150000"/>
              </a:lnSpc>
              <a:buFont typeface="Arial" panose="020B0604020202020204" pitchFamily="34" charset="0"/>
              <a:buChar char="•"/>
            </a:pPr>
            <a:r>
              <a:rPr lang="en-US" sz="1400" dirty="0"/>
              <a:t>Initial “guess” values are given to the tunable parameters</a:t>
            </a:r>
          </a:p>
          <a:p>
            <a:pPr marL="742950" lvl="1" indent="-285750">
              <a:lnSpc>
                <a:spcPct val="150000"/>
              </a:lnSpc>
              <a:buFont typeface="Arial" panose="020B0604020202020204" pitchFamily="34" charset="0"/>
              <a:buChar char="•"/>
            </a:pPr>
            <a:r>
              <a:rPr lang="en-US" sz="1400" dirty="0"/>
              <a:t>Handling of collocation points and BC / IC remains the same</a:t>
            </a:r>
          </a:p>
          <a:p>
            <a:pPr marL="742950" lvl="1" indent="-285750">
              <a:lnSpc>
                <a:spcPct val="150000"/>
              </a:lnSpc>
              <a:buFont typeface="Arial" panose="020B0604020202020204" pitchFamily="34" charset="0"/>
              <a:buChar char="•"/>
            </a:pPr>
            <a:r>
              <a:rPr lang="en-US" sz="1400" dirty="0"/>
              <a:t>The total loss becomes: </a:t>
            </a:r>
            <a:r>
              <a:rPr lang="en-US" sz="1400" b="1" i="1" dirty="0"/>
              <a:t>Total Loss = </a:t>
            </a:r>
            <a:r>
              <a:rPr lang="en-US" sz="1400" b="1" i="1" dirty="0" err="1"/>
              <a:t>PDE_Loss</a:t>
            </a:r>
            <a:r>
              <a:rPr lang="en-US" sz="1400" b="1" i="1" dirty="0"/>
              <a:t> + IC_BC Loss + </a:t>
            </a:r>
            <a:r>
              <a:rPr lang="en-US" sz="1400" b="1" i="1" dirty="0" err="1"/>
              <a:t>Exp_Data_Loss</a:t>
            </a:r>
            <a:endParaRPr lang="en-US" sz="1400" b="1" i="1" dirty="0"/>
          </a:p>
          <a:p>
            <a:pPr>
              <a:lnSpc>
                <a:spcPct val="150000"/>
              </a:lnSpc>
            </a:pPr>
            <a:r>
              <a:rPr lang="en-US" sz="1400" b="1" dirty="0"/>
              <a:t>Learning is driven by:</a:t>
            </a:r>
          </a:p>
          <a:p>
            <a:pPr marL="742950" lvl="1" indent="-285750">
              <a:lnSpc>
                <a:spcPct val="150000"/>
              </a:lnSpc>
              <a:buFont typeface="Arial" panose="020B0604020202020204" pitchFamily="34" charset="0"/>
              <a:buChar char="•"/>
            </a:pPr>
            <a:r>
              <a:rPr lang="en-US" sz="1400" dirty="0"/>
              <a:t>Enforcing the governing </a:t>
            </a:r>
            <a:r>
              <a:rPr lang="en-US" sz="1400" b="1" dirty="0"/>
              <a:t>PDE constrains</a:t>
            </a:r>
            <a:r>
              <a:rPr lang="en-US" sz="1400" dirty="0"/>
              <a:t> across the domain.</a:t>
            </a:r>
          </a:p>
          <a:p>
            <a:pPr marL="742950" lvl="1" indent="-285750">
              <a:lnSpc>
                <a:spcPct val="150000"/>
              </a:lnSpc>
              <a:buFont typeface="Arial" panose="020B0604020202020204" pitchFamily="34" charset="0"/>
              <a:buChar char="•"/>
            </a:pPr>
            <a:r>
              <a:rPr lang="en-US" sz="1400" dirty="0"/>
              <a:t>Fitting to sparse measurements  (minimizing data loss) by tuning the physical parameters </a:t>
            </a:r>
          </a:p>
        </p:txBody>
      </p:sp>
      <p:grpSp>
        <p:nvGrpSpPr>
          <p:cNvPr id="11" name="Group 10">
            <a:extLst>
              <a:ext uri="{FF2B5EF4-FFF2-40B4-BE49-F238E27FC236}">
                <a16:creationId xmlns:a16="http://schemas.microsoft.com/office/drawing/2014/main" id="{5A225E46-FBC3-18F2-A053-92B6038ACD4C}"/>
              </a:ext>
            </a:extLst>
          </p:cNvPr>
          <p:cNvGrpSpPr/>
          <p:nvPr/>
        </p:nvGrpSpPr>
        <p:grpSpPr>
          <a:xfrm>
            <a:off x="7550333" y="4606834"/>
            <a:ext cx="4388966" cy="2028241"/>
            <a:chOff x="670559" y="3339761"/>
            <a:chExt cx="3970955" cy="1764954"/>
          </a:xfrm>
        </p:grpSpPr>
        <p:pic>
          <p:nvPicPr>
            <p:cNvPr id="9" name="Picture 8">
              <a:extLst>
                <a:ext uri="{FF2B5EF4-FFF2-40B4-BE49-F238E27FC236}">
                  <a16:creationId xmlns:a16="http://schemas.microsoft.com/office/drawing/2014/main" id="{978FA41F-6AFF-CF34-CEB3-036EBD6AAA2A}"/>
                </a:ext>
              </a:extLst>
            </p:cNvPr>
            <p:cNvPicPr>
              <a:picLocks noChangeAspect="1"/>
            </p:cNvPicPr>
            <p:nvPr/>
          </p:nvPicPr>
          <p:blipFill>
            <a:blip r:embed="rId2"/>
            <a:srcRect r="39959"/>
            <a:stretch>
              <a:fillRect/>
            </a:stretch>
          </p:blipFill>
          <p:spPr>
            <a:xfrm>
              <a:off x="670559" y="3339761"/>
              <a:ext cx="3143796" cy="1764954"/>
            </a:xfrm>
            <a:prstGeom prst="rect">
              <a:avLst/>
            </a:prstGeom>
          </p:spPr>
        </p:pic>
        <p:pic>
          <p:nvPicPr>
            <p:cNvPr id="10" name="Picture 9">
              <a:extLst>
                <a:ext uri="{FF2B5EF4-FFF2-40B4-BE49-F238E27FC236}">
                  <a16:creationId xmlns:a16="http://schemas.microsoft.com/office/drawing/2014/main" id="{5FA1AEAF-A0C4-8559-BD98-7C5AE85B2258}"/>
                </a:ext>
              </a:extLst>
            </p:cNvPr>
            <p:cNvPicPr>
              <a:picLocks noChangeAspect="1"/>
            </p:cNvPicPr>
            <p:nvPr/>
          </p:nvPicPr>
          <p:blipFill>
            <a:blip r:embed="rId2"/>
            <a:srcRect l="84203"/>
            <a:stretch>
              <a:fillRect/>
            </a:stretch>
          </p:blipFill>
          <p:spPr>
            <a:xfrm>
              <a:off x="3814355" y="3339761"/>
              <a:ext cx="827159" cy="1764954"/>
            </a:xfrm>
            <a:prstGeom prst="rect">
              <a:avLst/>
            </a:prstGeom>
          </p:spPr>
        </p:pic>
      </p:grpSp>
      <p:pic>
        <p:nvPicPr>
          <p:cNvPr id="12" name="Picture 11">
            <a:extLst>
              <a:ext uri="{FF2B5EF4-FFF2-40B4-BE49-F238E27FC236}">
                <a16:creationId xmlns:a16="http://schemas.microsoft.com/office/drawing/2014/main" id="{AE27B179-AD9C-F727-0154-35952461448E}"/>
              </a:ext>
            </a:extLst>
          </p:cNvPr>
          <p:cNvPicPr>
            <a:picLocks noChangeAspect="1"/>
          </p:cNvPicPr>
          <p:nvPr/>
        </p:nvPicPr>
        <p:blipFill>
          <a:blip r:embed="rId3"/>
          <a:stretch>
            <a:fillRect/>
          </a:stretch>
        </p:blipFill>
        <p:spPr>
          <a:xfrm>
            <a:off x="8132213" y="1469994"/>
            <a:ext cx="3640686" cy="3055952"/>
          </a:xfrm>
          <a:prstGeom prst="rect">
            <a:avLst/>
          </a:prstGeom>
        </p:spPr>
      </p:pic>
      <p:sp>
        <p:nvSpPr>
          <p:cNvPr id="8" name="TextBox 7">
            <a:extLst>
              <a:ext uri="{FF2B5EF4-FFF2-40B4-BE49-F238E27FC236}">
                <a16:creationId xmlns:a16="http://schemas.microsoft.com/office/drawing/2014/main" id="{DD62830D-3C53-1C92-6E31-7E061677667D}"/>
              </a:ext>
            </a:extLst>
          </p:cNvPr>
          <p:cNvSpPr txBox="1"/>
          <p:nvPr/>
        </p:nvSpPr>
        <p:spPr>
          <a:xfrm>
            <a:off x="419100" y="851892"/>
            <a:ext cx="10850262" cy="883383"/>
          </a:xfrm>
          <a:prstGeom prst="rect">
            <a:avLst/>
          </a:prstGeom>
          <a:noFill/>
        </p:spPr>
        <p:txBody>
          <a:bodyPr wrap="square">
            <a:spAutoFit/>
          </a:bodyPr>
          <a:lstStyle/>
          <a:p>
            <a:pPr>
              <a:lnSpc>
                <a:spcPct val="150000"/>
              </a:lnSpc>
            </a:pPr>
            <a:r>
              <a:rPr lang="en-US" sz="1800" dirty="0"/>
              <a:t>An inverse problem involves estimating </a:t>
            </a:r>
            <a:r>
              <a:rPr lang="en-US" sz="1800" b="1" dirty="0">
                <a:solidFill>
                  <a:schemeClr val="accent6">
                    <a:lumMod val="50000"/>
                  </a:schemeClr>
                </a:solidFill>
              </a:rPr>
              <a:t>unknown physical parameters</a:t>
            </a:r>
            <a:r>
              <a:rPr lang="en-US" sz="1800" dirty="0"/>
              <a:t>, source terms, or system properties as well as the </a:t>
            </a:r>
            <a:r>
              <a:rPr lang="en-US" sz="1800" b="1" dirty="0">
                <a:solidFill>
                  <a:schemeClr val="accent6">
                    <a:lumMod val="50000"/>
                  </a:schemeClr>
                </a:solidFill>
              </a:rPr>
              <a:t>full field solution </a:t>
            </a:r>
            <a:r>
              <a:rPr lang="en-US" sz="1800" dirty="0"/>
              <a:t>from indirect or </a:t>
            </a:r>
            <a:r>
              <a:rPr lang="en-US" sz="1800" b="1" dirty="0">
                <a:solidFill>
                  <a:schemeClr val="accent6">
                    <a:lumMod val="50000"/>
                  </a:schemeClr>
                </a:solidFill>
              </a:rPr>
              <a:t>sparse measurements</a:t>
            </a:r>
            <a:r>
              <a:rPr lang="en-US" sz="1800" dirty="0"/>
              <a:t>         </a:t>
            </a:r>
          </a:p>
        </p:txBody>
      </p:sp>
      <p:sp>
        <p:nvSpPr>
          <p:cNvPr id="14" name="TextBox 13">
            <a:extLst>
              <a:ext uri="{FF2B5EF4-FFF2-40B4-BE49-F238E27FC236}">
                <a16:creationId xmlns:a16="http://schemas.microsoft.com/office/drawing/2014/main" id="{1D6E1DFA-37A2-F7A7-A4DF-905ED901A5C2}"/>
              </a:ext>
            </a:extLst>
          </p:cNvPr>
          <p:cNvSpPr txBox="1"/>
          <p:nvPr/>
        </p:nvSpPr>
        <p:spPr>
          <a:xfrm>
            <a:off x="8664876" y="2085835"/>
            <a:ext cx="3274423" cy="246221"/>
          </a:xfrm>
          <a:prstGeom prst="rect">
            <a:avLst/>
          </a:prstGeom>
          <a:noFill/>
        </p:spPr>
        <p:txBody>
          <a:bodyPr wrap="square">
            <a:spAutoFit/>
          </a:bodyPr>
          <a:lstStyle/>
          <a:p>
            <a:r>
              <a:rPr lang="en-US" sz="1000" b="1" i="1" dirty="0"/>
              <a:t>Sample measurements (</a:t>
            </a:r>
            <a:r>
              <a:rPr lang="en-US" sz="1000" b="1" i="1" dirty="0" err="1"/>
              <a:t>x,t</a:t>
            </a:r>
            <a:r>
              <a:rPr lang="en-US" sz="1000" b="1" i="1" dirty="0"/>
              <a:t>) → u</a:t>
            </a:r>
          </a:p>
        </p:txBody>
      </p:sp>
    </p:spTree>
    <p:extLst>
      <p:ext uri="{BB962C8B-B14F-4D97-AF65-F5344CB8AC3E}">
        <p14:creationId xmlns:p14="http://schemas.microsoft.com/office/powerpoint/2010/main" val="3106370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8195A-97AD-B615-8EBA-20AFCEE23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810DAB-58D0-25BD-973F-A19071F70794}"/>
              </a:ext>
            </a:extLst>
          </p:cNvPr>
          <p:cNvSpPr>
            <a:spLocks noGrp="1"/>
          </p:cNvSpPr>
          <p:nvPr>
            <p:ph type="title"/>
          </p:nvPr>
        </p:nvSpPr>
        <p:spPr>
          <a:xfrm>
            <a:off x="591496" y="288502"/>
            <a:ext cx="10515600" cy="951611"/>
          </a:xfrm>
        </p:spPr>
        <p:txBody>
          <a:bodyPr>
            <a:normAutofit/>
          </a:bodyPr>
          <a:lstStyle/>
          <a:p>
            <a:pPr>
              <a:lnSpc>
                <a:spcPct val="100000"/>
              </a:lnSpc>
            </a:pPr>
            <a:r>
              <a:rPr lang="en-US" sz="2800" dirty="0"/>
              <a:t>PINN Structure and Components</a:t>
            </a:r>
            <a:br>
              <a:rPr lang="en-US" sz="2800" dirty="0"/>
            </a:br>
            <a:r>
              <a:rPr lang="en-US" sz="2400" dirty="0"/>
              <a:t>Training of inverse solution</a:t>
            </a:r>
          </a:p>
        </p:txBody>
      </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0B71FB19-A5B9-4CAB-391E-27E7CE872BBB}"/>
                  </a:ext>
                </a:extLst>
              </p:cNvPr>
              <p:cNvSpPr txBox="1"/>
              <p:nvPr/>
            </p:nvSpPr>
            <p:spPr>
              <a:xfrm>
                <a:off x="8225120" y="-5437"/>
                <a:ext cx="3650204" cy="2339230"/>
              </a:xfrm>
              <a:prstGeom prst="rect">
                <a:avLst/>
              </a:prstGeom>
              <a:noFill/>
              <a:ln>
                <a:solidFill>
                  <a:schemeClr val="tx1"/>
                </a:solidFill>
              </a:ln>
            </p:spPr>
            <p:txBody>
              <a:bodyPr wrap="square">
                <a:spAutoFit/>
              </a:bodyPr>
              <a:lstStyle/>
              <a:p>
                <a:pPr>
                  <a:lnSpc>
                    <a:spcPct val="150000"/>
                  </a:lnSpc>
                </a:pPr>
                <a:r>
                  <a:rPr lang="en-US" sz="1400" b="1" dirty="0"/>
                  <a:t>Governing Equation:        </a:t>
                </a: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den>
                    </m:f>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𝜶</m:t>
                    </m:r>
                    <m:f>
                      <m:fPr>
                        <m:ctrlPr>
                          <a:rPr lang="en-US" b="1" i="1">
                            <a:latin typeface="Cambria Math" panose="02040503050406030204" pitchFamily="18" charset="0"/>
                            <a:ea typeface="Cambria Math" panose="02040503050406030204" pitchFamily="18" charset="0"/>
                          </a:rPr>
                        </m:ctrlPr>
                      </m:fPr>
                      <m:num>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m:t>
                            </m:r>
                          </m:e>
                          <m:sup>
                            <m:r>
                              <a:rPr lang="en-US" b="1" i="1">
                                <a:latin typeface="Cambria Math" panose="02040503050406030204" pitchFamily="18" charset="0"/>
                                <a:ea typeface="Cambria Math" panose="02040503050406030204" pitchFamily="18" charset="0"/>
                              </a:rPr>
                              <m:t>𝟐</m:t>
                            </m:r>
                          </m:sup>
                        </m:sSup>
                        <m:r>
                          <a:rPr lang="en-US" b="1" i="1">
                            <a:latin typeface="Cambria Math" panose="02040503050406030204" pitchFamily="18" charset="0"/>
                            <a:ea typeface="Cambria Math" panose="02040503050406030204" pitchFamily="18" charset="0"/>
                          </a:rPr>
                          <m:t>𝒖</m:t>
                        </m:r>
                      </m:num>
                      <m:den>
                        <m:r>
                          <a:rPr lang="en-US" b="1" i="1">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𝒙</m:t>
                            </m:r>
                          </m:e>
                          <m:sup>
                            <m:r>
                              <a:rPr lang="en-US" b="1" i="1">
                                <a:latin typeface="Cambria Math" panose="02040503050406030204" pitchFamily="18" charset="0"/>
                                <a:ea typeface="Cambria Math" panose="02040503050406030204" pitchFamily="18" charset="0"/>
                              </a:rPr>
                              <m:t>𝟐</m:t>
                            </m:r>
                          </m:sup>
                        </m:sSup>
                      </m:den>
                    </m:f>
                  </m:oMath>
                </a14:m>
                <a:endParaRPr lang="en-US" b="1" dirty="0"/>
              </a:p>
              <a:p>
                <a:pPr>
                  <a:lnSpc>
                    <a:spcPct val="150000"/>
                  </a:lnSpc>
                </a:pPr>
                <a14:m>
                  <m:oMath xmlns:m="http://schemas.openxmlformats.org/officeDocument/2006/math">
                    <m:r>
                      <a:rPr lang="en-US" sz="1400" b="1" i="1" smtClean="0">
                        <a:latin typeface="Cambria Math" panose="02040503050406030204" pitchFamily="18" charset="0"/>
                      </a:rPr>
                      <m:t>𝒖</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𝒙</m:t>
                        </m:r>
                        <m:r>
                          <a:rPr lang="en-US" sz="1400" b="1" i="1" smtClean="0">
                            <a:latin typeface="Cambria Math" panose="02040503050406030204" pitchFamily="18" charset="0"/>
                          </a:rPr>
                          <m:t>,</m:t>
                        </m:r>
                        <m:r>
                          <a:rPr lang="en-US" sz="1400" b="1" i="1" smtClean="0">
                            <a:latin typeface="Cambria Math" panose="02040503050406030204" pitchFamily="18" charset="0"/>
                          </a:rPr>
                          <m:t>𝒕</m:t>
                        </m:r>
                      </m:e>
                    </m:d>
                  </m:oMath>
                </a14:m>
                <a:r>
                  <a:rPr lang="en-US" sz="1400" dirty="0"/>
                  <a:t>: Temperature at position </a:t>
                </a:r>
                <a:r>
                  <a:rPr lang="en-US" sz="1400" i="1" dirty="0"/>
                  <a:t>x</a:t>
                </a:r>
                <a:r>
                  <a:rPr lang="en-US" sz="1400" dirty="0"/>
                  <a:t> and time </a:t>
                </a:r>
                <a:r>
                  <a:rPr lang="en-US" sz="1400" i="1" dirty="0"/>
                  <a:t>t</a:t>
                </a:r>
              </a:p>
              <a:p>
                <a:pPr>
                  <a:lnSpc>
                    <a:spcPct val="150000"/>
                  </a:lnSpc>
                </a:pPr>
                <a:r>
                  <a:rPr lang="en-US" sz="1400" b="1" u="sng" dirty="0"/>
                  <a:t>𝛼</a:t>
                </a:r>
                <a:r>
                  <a:rPr lang="en-US" sz="1400" u="sng" dirty="0"/>
                  <a:t> : Tunable thermal coefficient </a:t>
                </a:r>
                <a:r>
                  <a:rPr lang="en-US" sz="1400" dirty="0"/>
                  <a:t>(</a:t>
                </a:r>
                <a14:m>
                  <m:oMath xmlns:m="http://schemas.openxmlformats.org/officeDocument/2006/math">
                    <m:r>
                      <a:rPr lang="en-US" sz="1400" b="0" i="1">
                        <a:latin typeface="Cambria Math" panose="02040503050406030204" pitchFamily="18" charset="0"/>
                        <a:ea typeface="Cambria Math" panose="02040503050406030204" pitchFamily="18" charset="0"/>
                      </a:rPr>
                      <m:t>𝛼</m:t>
                    </m:r>
                  </m:oMath>
                </a14:m>
                <a:r>
                  <a:rPr lang="en-US" sz="1400" dirty="0"/>
                  <a:t>_init= 0.1)</a:t>
                </a:r>
              </a:p>
              <a:p>
                <a:pPr>
                  <a:lnSpc>
                    <a:spcPct val="150000"/>
                  </a:lnSpc>
                </a:pPr>
                <a:r>
                  <a:rPr lang="en-US" sz="1400" b="1" dirty="0"/>
                  <a:t>IC:  </a:t>
                </a:r>
                <a14:m>
                  <m:oMath xmlns:m="http://schemas.openxmlformats.org/officeDocument/2006/math">
                    <m:r>
                      <a:rPr lang="en-US" sz="1400" b="0" i="1" smtClean="0">
                        <a:latin typeface="Cambria Math" panose="02040503050406030204" pitchFamily="18" charset="0"/>
                      </a:rPr>
                      <m:t>𝑢</m:t>
                    </m:r>
                    <m:d>
                      <m:dPr>
                        <m:ctrlPr>
                          <a:rPr lang="en-US" sz="140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𝑓</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oMath>
                </a14:m>
                <a:r>
                  <a:rPr lang="en-US" sz="1400" dirty="0"/>
                  <a:t> </a:t>
                </a:r>
              </a:p>
              <a:p>
                <a:pPr>
                  <a:lnSpc>
                    <a:spcPct val="150000"/>
                  </a:lnSpc>
                </a:pPr>
                <a:r>
                  <a:rPr lang="en-US" sz="1400" b="1" dirty="0"/>
                  <a:t>BC:  </a:t>
                </a:r>
                <a14:m>
                  <m:oMath xmlns:m="http://schemas.openxmlformats.org/officeDocument/2006/math">
                    <m:r>
                      <a:rPr lang="en-US" sz="1400" b="0" i="1" smtClean="0">
                        <a:latin typeface="Cambria Math" panose="02040503050406030204" pitchFamily="18" charset="0"/>
                      </a:rPr>
                      <m:t>𝑢</m:t>
                    </m:r>
                    <m:d>
                      <m:dPr>
                        <m:ctrlPr>
                          <a:rPr lang="en-US" sz="1400" i="1" smtClean="0">
                            <a:latin typeface="Cambria Math" panose="02040503050406030204" pitchFamily="18" charset="0"/>
                          </a:rPr>
                        </m:ctrlPr>
                      </m:dPr>
                      <m:e>
                        <m:r>
                          <a:rPr lang="en-US" sz="1400" b="0" i="1" smtClean="0">
                            <a:latin typeface="Cambria Math" panose="02040503050406030204" pitchFamily="18" charset="0"/>
                          </a:rPr>
                          <m:t>0,</m:t>
                        </m:r>
                        <m:r>
                          <a:rPr lang="en-US" sz="1400" b="0" i="1" smtClean="0">
                            <a:latin typeface="Cambria Math" panose="02040503050406030204" pitchFamily="18" charset="0"/>
                          </a:rPr>
                          <m:t>𝑡</m:t>
                        </m:r>
                      </m:e>
                    </m:d>
                    <m:r>
                      <a:rPr lang="en-US" sz="1400" b="0" i="1" smtClean="0">
                        <a:latin typeface="Cambria Math" panose="02040503050406030204" pitchFamily="18" charset="0"/>
                      </a:rPr>
                      <m:t>=0 , </m:t>
                    </m:r>
                    <m:r>
                      <a:rPr lang="en-US" sz="1400" b="0" i="1" smtClean="0">
                        <a:latin typeface="Cambria Math" panose="02040503050406030204" pitchFamily="18" charset="0"/>
                      </a:rPr>
                      <m:t>𝑢</m:t>
                    </m:r>
                    <m:d>
                      <m:dPr>
                        <m:ctrlPr>
                          <a:rPr lang="en-US" sz="1400" i="1" smtClean="0">
                            <a:latin typeface="Cambria Math" panose="02040503050406030204" pitchFamily="18" charset="0"/>
                          </a:rPr>
                        </m:ctrlPr>
                      </m:dPr>
                      <m:e>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𝑡</m:t>
                        </m:r>
                      </m:e>
                    </m:d>
                    <m:r>
                      <a:rPr lang="en-US" sz="1400" b="0" i="1" smtClean="0">
                        <a:latin typeface="Cambria Math" panose="02040503050406030204" pitchFamily="18" charset="0"/>
                      </a:rPr>
                      <m:t>=0</m:t>
                    </m:r>
                  </m:oMath>
                </a14:m>
                <a:endParaRPr lang="en-US" sz="1400" dirty="0"/>
              </a:p>
              <a:p>
                <a:pPr>
                  <a:lnSpc>
                    <a:spcPct val="150000"/>
                  </a:lnSpc>
                </a:pPr>
                <a:r>
                  <a:rPr lang="en-US" sz="1400" b="1" dirty="0"/>
                  <a:t>Exp Data </a:t>
                </a:r>
                <a:r>
                  <a:rPr lang="en-US" sz="1400" dirty="0"/>
                  <a:t>= Sparse Measurements</a:t>
                </a:r>
              </a:p>
            </p:txBody>
          </p:sp>
        </mc:Choice>
        <mc:Fallback xmlns="">
          <p:sp>
            <p:nvSpPr>
              <p:cNvPr id="302" name="TextBox 301">
                <a:extLst>
                  <a:ext uri="{FF2B5EF4-FFF2-40B4-BE49-F238E27FC236}">
                    <a16:creationId xmlns:a16="http://schemas.microsoft.com/office/drawing/2014/main" id="{0B71FB19-A5B9-4CAB-391E-27E7CE872BBB}"/>
                  </a:ext>
                </a:extLst>
              </p:cNvPr>
              <p:cNvSpPr txBox="1">
                <a:spLocks noRot="1" noChangeAspect="1" noMove="1" noResize="1" noEditPoints="1" noAdjustHandles="1" noChangeArrowheads="1" noChangeShapeType="1" noTextEdit="1"/>
              </p:cNvSpPr>
              <p:nvPr/>
            </p:nvSpPr>
            <p:spPr>
              <a:xfrm>
                <a:off x="8225120" y="-5437"/>
                <a:ext cx="3650204" cy="2339230"/>
              </a:xfrm>
              <a:prstGeom prst="rect">
                <a:avLst/>
              </a:prstGeom>
              <a:blipFill>
                <a:blip r:embed="rId2"/>
                <a:stretch>
                  <a:fillRect l="-346" b="-1075"/>
                </a:stretch>
              </a:blipFill>
              <a:ln>
                <a:solidFill>
                  <a:schemeClr val="tx1"/>
                </a:solidFill>
              </a:ln>
            </p:spPr>
            <p:txBody>
              <a:bodyPr/>
              <a:lstStyle/>
              <a:p>
                <a:r>
                  <a:rPr lang="en-US">
                    <a:noFill/>
                  </a:rPr>
                  <a:t> </a:t>
                </a:r>
              </a:p>
            </p:txBody>
          </p:sp>
        </mc:Fallback>
      </mc:AlternateContent>
      <p:sp>
        <p:nvSpPr>
          <p:cNvPr id="307" name="TextBox 306">
            <a:extLst>
              <a:ext uri="{FF2B5EF4-FFF2-40B4-BE49-F238E27FC236}">
                <a16:creationId xmlns:a16="http://schemas.microsoft.com/office/drawing/2014/main" id="{4A2C3AE6-F887-1969-A862-61F39E0EAFE9}"/>
              </a:ext>
            </a:extLst>
          </p:cNvPr>
          <p:cNvSpPr txBox="1"/>
          <p:nvPr/>
        </p:nvSpPr>
        <p:spPr>
          <a:xfrm>
            <a:off x="8225120" y="4380042"/>
            <a:ext cx="3927732" cy="2646558"/>
          </a:xfrm>
          <a:prstGeom prst="rect">
            <a:avLst/>
          </a:prstGeom>
          <a:noFill/>
        </p:spPr>
        <p:txBody>
          <a:bodyPr wrap="square">
            <a:spAutoFit/>
          </a:bodyPr>
          <a:lstStyle/>
          <a:p>
            <a:pPr>
              <a:lnSpc>
                <a:spcPct val="150000"/>
              </a:lnSpc>
            </a:pPr>
            <a:r>
              <a:rPr lang="en-US" sz="1400" b="1" u="sng" dirty="0"/>
              <a:t>Loss Function Components</a:t>
            </a:r>
            <a:endParaRPr lang="en-US" sz="1400" u="sng" dirty="0"/>
          </a:p>
          <a:p>
            <a:pPr>
              <a:lnSpc>
                <a:spcPct val="150000"/>
              </a:lnSpc>
            </a:pPr>
            <a:r>
              <a:rPr lang="en-US" sz="1400" b="1" dirty="0"/>
              <a:t>PDE Residual Loss </a:t>
            </a:r>
            <a:r>
              <a:rPr lang="en-US" sz="1400" dirty="0"/>
              <a:t>- Enforces governing PDE across the domain</a:t>
            </a:r>
          </a:p>
          <a:p>
            <a:pPr>
              <a:lnSpc>
                <a:spcPct val="150000"/>
              </a:lnSpc>
            </a:pPr>
            <a:r>
              <a:rPr lang="en-US" sz="1400" b="1" dirty="0"/>
              <a:t>IC/BC Loss- </a:t>
            </a:r>
            <a:r>
              <a:rPr lang="en-US" sz="1400" dirty="0"/>
              <a:t>Enforces known initial/boundary values</a:t>
            </a:r>
          </a:p>
          <a:p>
            <a:pPr>
              <a:lnSpc>
                <a:spcPct val="150000"/>
              </a:lnSpc>
            </a:pPr>
            <a:r>
              <a:rPr lang="en-US" sz="1400" b="1" dirty="0"/>
              <a:t>Data Loss- </a:t>
            </a:r>
            <a:r>
              <a:rPr lang="en-US" sz="1400" dirty="0"/>
              <a:t>Fits model to measured data by adjusting tunable parameters</a:t>
            </a:r>
          </a:p>
          <a:p>
            <a:pPr>
              <a:lnSpc>
                <a:spcPct val="150000"/>
              </a:lnSpc>
            </a:pPr>
            <a:endParaRPr lang="en-US" sz="140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2DC8D8E-FE51-D910-C27C-D0D0B319AFE0}"/>
                  </a:ext>
                </a:extLst>
              </p14:cNvPr>
              <p14:cNvContentPartPr/>
              <p14:nvPr/>
            </p14:nvContentPartPr>
            <p14:xfrm>
              <a:off x="6996003" y="625812"/>
              <a:ext cx="360" cy="360"/>
            </p14:xfrm>
          </p:contentPart>
        </mc:Choice>
        <mc:Fallback xmlns="">
          <p:pic>
            <p:nvPicPr>
              <p:cNvPr id="5" name="Ink 4">
                <a:extLst>
                  <a:ext uri="{FF2B5EF4-FFF2-40B4-BE49-F238E27FC236}">
                    <a16:creationId xmlns:a16="http://schemas.microsoft.com/office/drawing/2014/main" id="{2E9A928A-ACB1-F25A-CC43-41A3CC1BCEB4}"/>
                  </a:ext>
                </a:extLst>
              </p:cNvPr>
              <p:cNvPicPr/>
              <p:nvPr/>
            </p:nvPicPr>
            <p:blipFill>
              <a:blip r:embed="rId9"/>
              <a:stretch>
                <a:fillRect/>
              </a:stretch>
            </p:blipFill>
            <p:spPr>
              <a:xfrm>
                <a:off x="6989883" y="619692"/>
                <a:ext cx="12600" cy="12600"/>
              </a:xfrm>
              <a:prstGeom prst="rect">
                <a:avLst/>
              </a:prstGeom>
            </p:spPr>
          </p:pic>
        </mc:Fallback>
      </mc:AlternateContent>
      <p:grpSp>
        <p:nvGrpSpPr>
          <p:cNvPr id="100" name="Group 99">
            <a:extLst>
              <a:ext uri="{FF2B5EF4-FFF2-40B4-BE49-F238E27FC236}">
                <a16:creationId xmlns:a16="http://schemas.microsoft.com/office/drawing/2014/main" id="{14D946AA-0E47-C044-032D-5FAA9F3A4A98}"/>
              </a:ext>
            </a:extLst>
          </p:cNvPr>
          <p:cNvGrpSpPr/>
          <p:nvPr/>
        </p:nvGrpSpPr>
        <p:grpSpPr>
          <a:xfrm>
            <a:off x="229553" y="1577423"/>
            <a:ext cx="8065108" cy="5076628"/>
            <a:chOff x="238345" y="1565493"/>
            <a:chExt cx="8065108" cy="5076628"/>
          </a:xfrm>
        </p:grpSpPr>
        <p:sp>
          <p:nvSpPr>
            <p:cNvPr id="79" name="Oval 78">
              <a:extLst>
                <a:ext uri="{FF2B5EF4-FFF2-40B4-BE49-F238E27FC236}">
                  <a16:creationId xmlns:a16="http://schemas.microsoft.com/office/drawing/2014/main" id="{F5BB06C4-DE67-6494-A064-5F46DF90A150}"/>
                </a:ext>
              </a:extLst>
            </p:cNvPr>
            <p:cNvSpPr/>
            <p:nvPr/>
          </p:nvSpPr>
          <p:spPr>
            <a:xfrm>
              <a:off x="6708531" y="3360493"/>
              <a:ext cx="993531" cy="54242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2CD471A3-4BE8-2706-8285-87738A52C096}"/>
                </a:ext>
              </a:extLst>
            </p:cNvPr>
            <p:cNvGrpSpPr/>
            <p:nvPr/>
          </p:nvGrpSpPr>
          <p:grpSpPr>
            <a:xfrm>
              <a:off x="238345" y="1565493"/>
              <a:ext cx="8065108" cy="5076628"/>
              <a:chOff x="1249680" y="1444480"/>
              <a:chExt cx="8600879" cy="5076628"/>
            </a:xfrm>
          </p:grpSpPr>
          <p:grpSp>
            <p:nvGrpSpPr>
              <p:cNvPr id="270" name="Group 269">
                <a:extLst>
                  <a:ext uri="{FF2B5EF4-FFF2-40B4-BE49-F238E27FC236}">
                    <a16:creationId xmlns:a16="http://schemas.microsoft.com/office/drawing/2014/main" id="{251A83D0-03A1-596F-12A7-00274AF4C120}"/>
                  </a:ext>
                </a:extLst>
              </p:cNvPr>
              <p:cNvGrpSpPr/>
              <p:nvPr/>
            </p:nvGrpSpPr>
            <p:grpSpPr>
              <a:xfrm>
                <a:off x="1249680" y="1444480"/>
                <a:ext cx="8600879" cy="5076628"/>
                <a:chOff x="846336" y="3163553"/>
                <a:chExt cx="7653203" cy="3963230"/>
              </a:xfrm>
            </p:grpSpPr>
            <p:cxnSp>
              <p:nvCxnSpPr>
                <p:cNvPr id="39" name="Straight Arrow Connector 38">
                  <a:extLst>
                    <a:ext uri="{FF2B5EF4-FFF2-40B4-BE49-F238E27FC236}">
                      <a16:creationId xmlns:a16="http://schemas.microsoft.com/office/drawing/2014/main" id="{564BE52F-484F-C96C-343C-DD7550008B51}"/>
                    </a:ext>
                  </a:extLst>
                </p:cNvPr>
                <p:cNvCxnSpPr>
                  <a:cxnSpLocks/>
                  <a:stCxn id="37" idx="6"/>
                  <a:endCxn id="57" idx="2"/>
                </p:cNvCxnSpPr>
                <p:nvPr/>
              </p:nvCxnSpPr>
              <p:spPr>
                <a:xfrm flipV="1">
                  <a:off x="1449778" y="3689902"/>
                  <a:ext cx="650749" cy="1374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31171D9-772D-3A76-FE23-DB82A5FDC29A}"/>
                    </a:ext>
                  </a:extLst>
                </p:cNvPr>
                <p:cNvCxnSpPr>
                  <a:cxnSpLocks/>
                  <a:stCxn id="37" idx="6"/>
                  <a:endCxn id="58" idx="2"/>
                </p:cNvCxnSpPr>
                <p:nvPr/>
              </p:nvCxnSpPr>
              <p:spPr>
                <a:xfrm flipV="1">
                  <a:off x="1449778" y="4146258"/>
                  <a:ext cx="650749" cy="918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541920F-1CCD-7B4B-963F-8CAC3E8404B2}"/>
                    </a:ext>
                  </a:extLst>
                </p:cNvPr>
                <p:cNvCxnSpPr>
                  <a:cxnSpLocks/>
                  <a:stCxn id="37" idx="6"/>
                  <a:endCxn id="59" idx="2"/>
                </p:cNvCxnSpPr>
                <p:nvPr/>
              </p:nvCxnSpPr>
              <p:spPr>
                <a:xfrm flipV="1">
                  <a:off x="1449778" y="4604790"/>
                  <a:ext cx="650749" cy="45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64858150-E996-3DA7-1EE1-452E32E72F8D}"/>
                    </a:ext>
                  </a:extLst>
                </p:cNvPr>
                <p:cNvCxnSpPr>
                  <a:cxnSpLocks/>
                  <a:stCxn id="37" idx="6"/>
                  <a:endCxn id="60" idx="6"/>
                </p:cNvCxnSpPr>
                <p:nvPr/>
              </p:nvCxnSpPr>
              <p:spPr>
                <a:xfrm flipV="1">
                  <a:off x="1449778" y="5063802"/>
                  <a:ext cx="650749" cy="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E38F29E-04D5-2F33-BD1D-A7741FC37EA2}"/>
                    </a:ext>
                  </a:extLst>
                </p:cNvPr>
                <p:cNvCxnSpPr>
                  <a:cxnSpLocks/>
                  <a:stCxn id="37" idx="6"/>
                  <a:endCxn id="61" idx="6"/>
                </p:cNvCxnSpPr>
                <p:nvPr/>
              </p:nvCxnSpPr>
              <p:spPr>
                <a:xfrm>
                  <a:off x="1449778" y="5064314"/>
                  <a:ext cx="650749" cy="455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39E4506B-2966-BF9D-A75F-69F614FC344A}"/>
                    </a:ext>
                  </a:extLst>
                </p:cNvPr>
                <p:cNvCxnSpPr>
                  <a:cxnSpLocks/>
                  <a:stCxn id="52" idx="6"/>
                  <a:endCxn id="38" idx="2"/>
                </p:cNvCxnSpPr>
                <p:nvPr/>
              </p:nvCxnSpPr>
              <p:spPr>
                <a:xfrm>
                  <a:off x="3280215" y="3689902"/>
                  <a:ext cx="1041827" cy="918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3C20D6DE-8264-2E97-DF6B-8B1B8830E72D}"/>
                    </a:ext>
                  </a:extLst>
                </p:cNvPr>
                <p:cNvCxnSpPr>
                  <a:cxnSpLocks/>
                  <a:stCxn id="53" idx="6"/>
                  <a:endCxn id="38" idx="2"/>
                </p:cNvCxnSpPr>
                <p:nvPr/>
              </p:nvCxnSpPr>
              <p:spPr>
                <a:xfrm>
                  <a:off x="3280215" y="4146258"/>
                  <a:ext cx="1041827" cy="462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24B0162-A001-EB28-2588-048A7DFB857C}"/>
                    </a:ext>
                  </a:extLst>
                </p:cNvPr>
                <p:cNvCxnSpPr>
                  <a:cxnSpLocks/>
                  <a:stCxn id="54" idx="6"/>
                  <a:endCxn id="38" idx="2"/>
                </p:cNvCxnSpPr>
                <p:nvPr/>
              </p:nvCxnSpPr>
              <p:spPr>
                <a:xfrm>
                  <a:off x="3280215" y="4604790"/>
                  <a:ext cx="1041827" cy="41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FB31FFF-9984-6BF0-D9E4-97CFD10124FB}"/>
                    </a:ext>
                  </a:extLst>
                </p:cNvPr>
                <p:cNvCxnSpPr>
                  <a:cxnSpLocks/>
                  <a:stCxn id="55" idx="2"/>
                  <a:endCxn id="38" idx="2"/>
                </p:cNvCxnSpPr>
                <p:nvPr/>
              </p:nvCxnSpPr>
              <p:spPr>
                <a:xfrm flipV="1">
                  <a:off x="3280215" y="4608901"/>
                  <a:ext cx="1041827" cy="454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802FC67E-480F-219E-061E-50084EB70B48}"/>
                    </a:ext>
                  </a:extLst>
                </p:cNvPr>
                <p:cNvCxnSpPr>
                  <a:cxnSpLocks/>
                  <a:stCxn id="56" idx="2"/>
                  <a:endCxn id="38" idx="2"/>
                </p:cNvCxnSpPr>
                <p:nvPr/>
              </p:nvCxnSpPr>
              <p:spPr>
                <a:xfrm flipV="1">
                  <a:off x="3280215" y="4608901"/>
                  <a:ext cx="1041827" cy="9112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A15740ED-406F-3E99-F006-3EA334090780}"/>
                    </a:ext>
                  </a:extLst>
                </p:cNvPr>
                <p:cNvCxnSpPr>
                  <a:cxnSpLocks/>
                  <a:stCxn id="38" idx="6"/>
                  <a:endCxn id="6" idx="2"/>
                </p:cNvCxnSpPr>
                <p:nvPr/>
              </p:nvCxnSpPr>
              <p:spPr>
                <a:xfrm>
                  <a:off x="4795241" y="4608901"/>
                  <a:ext cx="1040855" cy="393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292CC9A-EC7D-36C8-6341-8B4AD43FCACB}"/>
                    </a:ext>
                  </a:extLst>
                </p:cNvPr>
                <p:cNvSpPr txBox="1"/>
                <p:nvPr/>
              </p:nvSpPr>
              <p:spPr>
                <a:xfrm>
                  <a:off x="5429825" y="6069771"/>
                  <a:ext cx="1243784" cy="1057012"/>
                </a:xfrm>
                <a:prstGeom prst="rect">
                  <a:avLst/>
                </a:prstGeom>
                <a:noFill/>
                <a:ln w="22860">
                  <a:solidFill>
                    <a:schemeClr val="tx1"/>
                  </a:solidFill>
                  <a:prstDash val="sysDash"/>
                </a:ln>
              </p:spPr>
              <p:txBody>
                <a:bodyPr wrap="square" rtlCol="0">
                  <a:spAutoFit/>
                </a:bodyPr>
                <a:lstStyle/>
                <a:p>
                  <a:pPr>
                    <a:lnSpc>
                      <a:spcPct val="150000"/>
                    </a:lnSpc>
                  </a:pPr>
                  <a:r>
                    <a:rPr lang="en-US" sz="1400" b="1" i="1" dirty="0"/>
                    <a:t>Total Loss = </a:t>
                  </a:r>
                </a:p>
                <a:p>
                  <a:pPr>
                    <a:lnSpc>
                      <a:spcPct val="150000"/>
                    </a:lnSpc>
                  </a:pPr>
                  <a:r>
                    <a:rPr lang="en-US" sz="1400" b="1" i="1" dirty="0"/>
                    <a:t>PDE Loss + </a:t>
                  </a:r>
                </a:p>
                <a:p>
                  <a:pPr>
                    <a:lnSpc>
                      <a:spcPct val="150000"/>
                    </a:lnSpc>
                  </a:pPr>
                  <a:r>
                    <a:rPr lang="en-US" sz="1400" b="1" i="1" dirty="0"/>
                    <a:t>IC_BC Loss + </a:t>
                  </a:r>
                </a:p>
                <a:p>
                  <a:pPr>
                    <a:lnSpc>
                      <a:spcPct val="150000"/>
                    </a:lnSpc>
                  </a:pPr>
                  <a:r>
                    <a:rPr lang="en-US" sz="1400" b="1" i="1" dirty="0"/>
                    <a:t>Exp Data Loss</a:t>
                  </a:r>
                </a:p>
              </p:txBody>
            </p:sp>
            <p:cxnSp>
              <p:nvCxnSpPr>
                <p:cNvPr id="83" name="Straight Arrow Connector 82">
                  <a:extLst>
                    <a:ext uri="{FF2B5EF4-FFF2-40B4-BE49-F238E27FC236}">
                      <a16:creationId xmlns:a16="http://schemas.microsoft.com/office/drawing/2014/main" id="{D2DCE0BE-D238-4777-1958-7C2EB0740316}"/>
                    </a:ext>
                  </a:extLst>
                </p:cNvPr>
                <p:cNvCxnSpPr>
                  <a:cxnSpLocks/>
                  <a:stCxn id="82" idx="6"/>
                  <a:endCxn id="57" idx="2"/>
                </p:cNvCxnSpPr>
                <p:nvPr/>
              </p:nvCxnSpPr>
              <p:spPr>
                <a:xfrm flipV="1">
                  <a:off x="1448855" y="3689902"/>
                  <a:ext cx="651672" cy="599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5B45F4CE-35B1-740B-322F-F8F7D14325BC}"/>
                    </a:ext>
                  </a:extLst>
                </p:cNvPr>
                <p:cNvCxnSpPr>
                  <a:cxnSpLocks/>
                  <a:stCxn id="82" idx="6"/>
                  <a:endCxn id="58" idx="2"/>
                </p:cNvCxnSpPr>
                <p:nvPr/>
              </p:nvCxnSpPr>
              <p:spPr>
                <a:xfrm flipV="1">
                  <a:off x="1448855" y="4146258"/>
                  <a:ext cx="651672" cy="143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2B2BEEFD-CEB4-345A-88DD-65993D118644}"/>
                    </a:ext>
                  </a:extLst>
                </p:cNvPr>
                <p:cNvCxnSpPr>
                  <a:cxnSpLocks/>
                  <a:stCxn id="82" idx="6"/>
                  <a:endCxn id="59" idx="2"/>
                </p:cNvCxnSpPr>
                <p:nvPr/>
              </p:nvCxnSpPr>
              <p:spPr>
                <a:xfrm>
                  <a:off x="1448855" y="4289690"/>
                  <a:ext cx="651672" cy="315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5D63F8A7-87FF-0F85-3FD5-129E462E5603}"/>
                    </a:ext>
                  </a:extLst>
                </p:cNvPr>
                <p:cNvCxnSpPr>
                  <a:cxnSpLocks/>
                  <a:stCxn id="82" idx="6"/>
                  <a:endCxn id="60" idx="6"/>
                </p:cNvCxnSpPr>
                <p:nvPr/>
              </p:nvCxnSpPr>
              <p:spPr>
                <a:xfrm>
                  <a:off x="1448855" y="4289690"/>
                  <a:ext cx="651672" cy="774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6A3899C2-A255-50E4-6264-3373DA697D06}"/>
                    </a:ext>
                  </a:extLst>
                </p:cNvPr>
                <p:cNvCxnSpPr>
                  <a:cxnSpLocks/>
                  <a:stCxn id="82" idx="6"/>
                  <a:endCxn id="61" idx="6"/>
                </p:cNvCxnSpPr>
                <p:nvPr/>
              </p:nvCxnSpPr>
              <p:spPr>
                <a:xfrm>
                  <a:off x="1448855" y="4289690"/>
                  <a:ext cx="651672" cy="12304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665EDA97-1AB9-B79A-0976-FF81299CA85F}"/>
                    </a:ext>
                  </a:extLst>
                </p:cNvPr>
                <p:cNvCxnSpPr>
                  <a:cxnSpLocks/>
                  <a:stCxn id="38" idx="6"/>
                  <a:endCxn id="106" idx="2"/>
                </p:cNvCxnSpPr>
                <p:nvPr/>
              </p:nvCxnSpPr>
              <p:spPr>
                <a:xfrm flipV="1">
                  <a:off x="4795241" y="4128407"/>
                  <a:ext cx="1040854" cy="4804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7" name="Group 246">
                  <a:extLst>
                    <a:ext uri="{FF2B5EF4-FFF2-40B4-BE49-F238E27FC236}">
                      <a16:creationId xmlns:a16="http://schemas.microsoft.com/office/drawing/2014/main" id="{A56CDF07-867F-372B-C741-130A96DC81BF}"/>
                    </a:ext>
                  </a:extLst>
                </p:cNvPr>
                <p:cNvGrpSpPr/>
                <p:nvPr/>
              </p:nvGrpSpPr>
              <p:grpSpPr>
                <a:xfrm>
                  <a:off x="846336" y="3655641"/>
                  <a:ext cx="788999" cy="1880237"/>
                  <a:chOff x="846336" y="3655641"/>
                  <a:chExt cx="788999" cy="1880237"/>
                </a:xfrm>
              </p:grpSpPr>
              <p:sp>
                <p:nvSpPr>
                  <p:cNvPr id="37" name="Oval 36">
                    <a:extLst>
                      <a:ext uri="{FF2B5EF4-FFF2-40B4-BE49-F238E27FC236}">
                        <a16:creationId xmlns:a16="http://schemas.microsoft.com/office/drawing/2014/main" id="{F76EA632-DF59-8442-2B50-8D5C7F1FA0A3}"/>
                      </a:ext>
                    </a:extLst>
                  </p:cNvPr>
                  <p:cNvSpPr/>
                  <p:nvPr/>
                </p:nvSpPr>
                <p:spPr>
                  <a:xfrm>
                    <a:off x="1030089" y="4864098"/>
                    <a:ext cx="419689" cy="400433"/>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ysClr val="windowText" lastClr="000000"/>
                        </a:solidFill>
                      </a:rPr>
                      <a:t>t</a:t>
                    </a:r>
                    <a:r>
                      <a:rPr lang="en-US" sz="1600" b="1" dirty="0">
                        <a:solidFill>
                          <a:sysClr val="windowText" lastClr="000000"/>
                        </a:solidFill>
                      </a:rPr>
                      <a:t> </a:t>
                    </a:r>
                  </a:p>
                </p:txBody>
              </p:sp>
              <p:sp>
                <p:nvSpPr>
                  <p:cNvPr id="50" name="TextBox 49">
                    <a:extLst>
                      <a:ext uri="{FF2B5EF4-FFF2-40B4-BE49-F238E27FC236}">
                        <a16:creationId xmlns:a16="http://schemas.microsoft.com/office/drawing/2014/main" id="{2BE2DCD0-501A-A44D-00BF-DA9D06ABCC0F}"/>
                      </a:ext>
                    </a:extLst>
                  </p:cNvPr>
                  <p:cNvSpPr txBox="1"/>
                  <p:nvPr/>
                </p:nvSpPr>
                <p:spPr>
                  <a:xfrm>
                    <a:off x="909681" y="3655641"/>
                    <a:ext cx="583814" cy="276999"/>
                  </a:xfrm>
                  <a:prstGeom prst="rect">
                    <a:avLst/>
                  </a:prstGeom>
                  <a:noFill/>
                </p:spPr>
                <p:txBody>
                  <a:bodyPr wrap="none" rtlCol="0">
                    <a:spAutoFit/>
                  </a:bodyPr>
                  <a:lstStyle/>
                  <a:p>
                    <a:r>
                      <a:rPr lang="en-US" sz="1200" b="1" i="1" dirty="0"/>
                      <a:t> Input</a:t>
                    </a:r>
                  </a:p>
                </p:txBody>
              </p:sp>
              <p:sp>
                <p:nvSpPr>
                  <p:cNvPr id="82" name="Oval 81">
                    <a:extLst>
                      <a:ext uri="{FF2B5EF4-FFF2-40B4-BE49-F238E27FC236}">
                        <a16:creationId xmlns:a16="http://schemas.microsoft.com/office/drawing/2014/main" id="{7B617652-D9F8-8283-7DBE-9628CC1E2072}"/>
                      </a:ext>
                    </a:extLst>
                  </p:cNvPr>
                  <p:cNvSpPr/>
                  <p:nvPr/>
                </p:nvSpPr>
                <p:spPr>
                  <a:xfrm>
                    <a:off x="1029166" y="4096180"/>
                    <a:ext cx="419689" cy="387020"/>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ysClr val="windowText" lastClr="000000"/>
                        </a:solidFill>
                      </a:rPr>
                      <a:t>x</a:t>
                    </a:r>
                    <a:r>
                      <a:rPr lang="en-US" sz="1600" b="1" dirty="0">
                        <a:solidFill>
                          <a:sysClr val="windowText" lastClr="000000"/>
                        </a:solidFill>
                      </a:rPr>
                      <a:t> </a:t>
                    </a:r>
                  </a:p>
                </p:txBody>
              </p:sp>
              <p:sp>
                <p:nvSpPr>
                  <p:cNvPr id="243" name="TextBox 242">
                    <a:extLst>
                      <a:ext uri="{FF2B5EF4-FFF2-40B4-BE49-F238E27FC236}">
                        <a16:creationId xmlns:a16="http://schemas.microsoft.com/office/drawing/2014/main" id="{333669E0-F605-E8DA-699B-DFF18487BB18}"/>
                      </a:ext>
                    </a:extLst>
                  </p:cNvPr>
                  <p:cNvSpPr txBox="1"/>
                  <p:nvPr/>
                </p:nvSpPr>
                <p:spPr>
                  <a:xfrm>
                    <a:off x="846336" y="4490376"/>
                    <a:ext cx="788999" cy="276999"/>
                  </a:xfrm>
                  <a:prstGeom prst="rect">
                    <a:avLst/>
                  </a:prstGeom>
                  <a:noFill/>
                </p:spPr>
                <p:txBody>
                  <a:bodyPr wrap="none" rtlCol="0">
                    <a:spAutoFit/>
                  </a:bodyPr>
                  <a:lstStyle/>
                  <a:p>
                    <a:r>
                      <a:rPr lang="en-US" sz="1200" b="1" i="1" dirty="0"/>
                      <a:t> position</a:t>
                    </a:r>
                  </a:p>
                </p:txBody>
              </p:sp>
              <p:sp>
                <p:nvSpPr>
                  <p:cNvPr id="244" name="TextBox 243">
                    <a:extLst>
                      <a:ext uri="{FF2B5EF4-FFF2-40B4-BE49-F238E27FC236}">
                        <a16:creationId xmlns:a16="http://schemas.microsoft.com/office/drawing/2014/main" id="{E2B7FC71-2175-FCE9-F9E5-69685AEBD89E}"/>
                      </a:ext>
                    </a:extLst>
                  </p:cNvPr>
                  <p:cNvSpPr txBox="1"/>
                  <p:nvPr/>
                </p:nvSpPr>
                <p:spPr>
                  <a:xfrm>
                    <a:off x="949059" y="5258879"/>
                    <a:ext cx="534121" cy="276999"/>
                  </a:xfrm>
                  <a:prstGeom prst="rect">
                    <a:avLst/>
                  </a:prstGeom>
                  <a:noFill/>
                </p:spPr>
                <p:txBody>
                  <a:bodyPr wrap="none" rtlCol="0">
                    <a:spAutoFit/>
                  </a:bodyPr>
                  <a:lstStyle/>
                  <a:p>
                    <a:r>
                      <a:rPr lang="en-US" sz="1200" b="1" i="1" dirty="0"/>
                      <a:t> time</a:t>
                    </a:r>
                  </a:p>
                </p:txBody>
              </p:sp>
            </p:grpSp>
            <p:grpSp>
              <p:nvGrpSpPr>
                <p:cNvPr id="250" name="Group 249">
                  <a:extLst>
                    <a:ext uri="{FF2B5EF4-FFF2-40B4-BE49-F238E27FC236}">
                      <a16:creationId xmlns:a16="http://schemas.microsoft.com/office/drawing/2014/main" id="{B59E1819-C4D8-F4D8-0B58-D60FA8A77291}"/>
                    </a:ext>
                  </a:extLst>
                </p:cNvPr>
                <p:cNvGrpSpPr/>
                <p:nvPr/>
              </p:nvGrpSpPr>
              <p:grpSpPr>
                <a:xfrm>
                  <a:off x="5631796" y="3334724"/>
                  <a:ext cx="2867743" cy="1929807"/>
                  <a:chOff x="4938334" y="3274970"/>
                  <a:chExt cx="2867743" cy="1929807"/>
                </a:xfrm>
              </p:grpSpPr>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1BD3D6F1-98BA-C813-08A8-50BDB30A6B30}"/>
                          </a:ext>
                        </a:extLst>
                      </p:cNvPr>
                      <p:cNvSpPr/>
                      <p:nvPr/>
                    </p:nvSpPr>
                    <p:spPr>
                      <a:xfrm>
                        <a:off x="5142634" y="4679840"/>
                        <a:ext cx="574345" cy="524937"/>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lang="en-US" sz="1400" b="1" i="1" smtClean="0">
                                      <a:solidFill>
                                        <a:sysClr val="windowText" lastClr="000000"/>
                                      </a:solidFill>
                                      <a:latin typeface="Cambria Math" panose="02040503050406030204" pitchFamily="18" charset="0"/>
                                      <a:ea typeface="Cambria Math" panose="02040503050406030204" pitchFamily="18" charset="0"/>
                                    </a:rPr>
                                  </m:ctrlPr>
                                </m:fPr>
                                <m:num>
                                  <m:sSup>
                                    <m:sSupPr>
                                      <m:ctrlPr>
                                        <a:rPr lang="en-US" sz="1400" b="1" i="1">
                                          <a:solidFill>
                                            <a:sysClr val="windowText" lastClr="000000"/>
                                          </a:solidFill>
                                          <a:latin typeface="Cambria Math" panose="02040503050406030204" pitchFamily="18" charset="0"/>
                                          <a:ea typeface="Cambria Math" panose="02040503050406030204" pitchFamily="18" charset="0"/>
                                        </a:rPr>
                                      </m:ctrlPr>
                                    </m:sSupPr>
                                    <m:e>
                                      <m:r>
                                        <a:rPr lang="en-US" sz="1400" b="1" i="1">
                                          <a:solidFill>
                                            <a:sysClr val="windowText" lastClr="000000"/>
                                          </a:solidFill>
                                          <a:latin typeface="Cambria Math" panose="02040503050406030204" pitchFamily="18" charset="0"/>
                                          <a:ea typeface="Cambria Math" panose="02040503050406030204" pitchFamily="18" charset="0"/>
                                        </a:rPr>
                                        <m:t>𝝏</m:t>
                                      </m:r>
                                    </m:e>
                                    <m:sup>
                                      <m:r>
                                        <a:rPr lang="en-US" sz="1400" b="1" i="1">
                                          <a:solidFill>
                                            <a:sysClr val="windowText" lastClr="000000"/>
                                          </a:solidFill>
                                          <a:latin typeface="Cambria Math" panose="02040503050406030204" pitchFamily="18" charset="0"/>
                                          <a:ea typeface="Cambria Math" panose="02040503050406030204" pitchFamily="18" charset="0"/>
                                        </a:rPr>
                                        <m:t>𝟐</m:t>
                                      </m:r>
                                    </m:sup>
                                  </m:sSup>
                                  <m:r>
                                    <a:rPr lang="en-US" sz="1400" b="1" i="1">
                                      <a:solidFill>
                                        <a:sysClr val="windowText" lastClr="000000"/>
                                      </a:solidFill>
                                      <a:latin typeface="Cambria Math" panose="02040503050406030204" pitchFamily="18" charset="0"/>
                                      <a:ea typeface="Cambria Math" panose="02040503050406030204" pitchFamily="18" charset="0"/>
                                    </a:rPr>
                                    <m:t>𝒖</m:t>
                                  </m:r>
                                </m:num>
                                <m:den>
                                  <m:r>
                                    <a:rPr lang="en-US" sz="1400" b="1" i="1">
                                      <a:solidFill>
                                        <a:sysClr val="windowText" lastClr="000000"/>
                                      </a:solidFill>
                                      <a:latin typeface="Cambria Math" panose="02040503050406030204" pitchFamily="18" charset="0"/>
                                      <a:ea typeface="Cambria Math" panose="02040503050406030204" pitchFamily="18" charset="0"/>
                                    </a:rPr>
                                    <m:t>𝝏</m:t>
                                  </m:r>
                                  <m:sSup>
                                    <m:sSupPr>
                                      <m:ctrlPr>
                                        <a:rPr lang="en-US" sz="1400" b="1" i="1">
                                          <a:solidFill>
                                            <a:sysClr val="windowText" lastClr="000000"/>
                                          </a:solidFill>
                                          <a:latin typeface="Cambria Math" panose="02040503050406030204" pitchFamily="18" charset="0"/>
                                          <a:ea typeface="Cambria Math" panose="02040503050406030204" pitchFamily="18" charset="0"/>
                                        </a:rPr>
                                      </m:ctrlPr>
                                    </m:sSupPr>
                                    <m:e>
                                      <m:r>
                                        <a:rPr lang="en-US" sz="1400" b="1" i="1">
                                          <a:solidFill>
                                            <a:sysClr val="windowText" lastClr="000000"/>
                                          </a:solidFill>
                                          <a:latin typeface="Cambria Math" panose="02040503050406030204" pitchFamily="18" charset="0"/>
                                          <a:ea typeface="Cambria Math" panose="02040503050406030204" pitchFamily="18" charset="0"/>
                                        </a:rPr>
                                        <m:t>𝒙</m:t>
                                      </m:r>
                                    </m:e>
                                    <m:sup>
                                      <m:r>
                                        <a:rPr lang="en-US" sz="1400" b="1" i="1">
                                          <a:solidFill>
                                            <a:sysClr val="windowText" lastClr="000000"/>
                                          </a:solidFill>
                                          <a:latin typeface="Cambria Math" panose="02040503050406030204" pitchFamily="18" charset="0"/>
                                          <a:ea typeface="Cambria Math" panose="02040503050406030204" pitchFamily="18" charset="0"/>
                                        </a:rPr>
                                        <m:t>𝟐</m:t>
                                      </m:r>
                                    </m:sup>
                                  </m:sSup>
                                </m:den>
                              </m:f>
                            </m:oMath>
                          </m:oMathPara>
                        </a14:m>
                        <a:endParaRPr lang="en-US" sz="1400" b="1" dirty="0">
                          <a:solidFill>
                            <a:sysClr val="windowText" lastClr="000000"/>
                          </a:solidFill>
                        </a:endParaRPr>
                      </a:p>
                    </p:txBody>
                  </p:sp>
                </mc:Choice>
                <mc:Fallback xmlns="">
                  <p:sp>
                    <p:nvSpPr>
                      <p:cNvPr id="6" name="Oval 5">
                        <a:extLst>
                          <a:ext uri="{FF2B5EF4-FFF2-40B4-BE49-F238E27FC236}">
                            <a16:creationId xmlns:a16="http://schemas.microsoft.com/office/drawing/2014/main" id="{9C1A8C4D-7ECC-2F54-BCDB-15B70342D4C2}"/>
                          </a:ext>
                        </a:extLst>
                      </p:cNvPr>
                      <p:cNvSpPr>
                        <a:spLocks noRot="1" noChangeAspect="1" noMove="1" noResize="1" noEditPoints="1" noAdjustHandles="1" noChangeArrowheads="1" noChangeShapeType="1" noTextEdit="1"/>
                      </p:cNvSpPr>
                      <p:nvPr/>
                    </p:nvSpPr>
                    <p:spPr>
                      <a:xfrm>
                        <a:off x="5142634" y="4679840"/>
                        <a:ext cx="574345" cy="524937"/>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79EEDF-4317-5AAB-D24C-A919F6D05A73}"/>
                          </a:ext>
                        </a:extLst>
                      </p:cNvPr>
                      <p:cNvSpPr txBox="1"/>
                      <p:nvPr/>
                    </p:nvSpPr>
                    <p:spPr>
                      <a:xfrm>
                        <a:off x="5770601" y="3912505"/>
                        <a:ext cx="2035476" cy="1212691"/>
                      </a:xfrm>
                      <a:prstGeom prst="rect">
                        <a:avLst/>
                      </a:prstGeom>
                      <a:noFill/>
                      <a:ln w="28575">
                        <a:solidFill>
                          <a:schemeClr val="accent2">
                            <a:lumMod val="75000"/>
                          </a:schemeClr>
                        </a:solidFill>
                        <a:prstDash val="sysDash"/>
                      </a:ln>
                    </p:spPr>
                    <p:txBody>
                      <a:bodyPr wrap="square">
                        <a:spAutoFit/>
                      </a:bodyPr>
                      <a:lstStyle/>
                      <a:p>
                        <a:pPr algn="ctr">
                          <a:lnSpc>
                            <a:spcPct val="150000"/>
                          </a:lnSpc>
                        </a:pPr>
                        <a:r>
                          <a:rPr lang="en-US" sz="1200" b="1" i="1" dirty="0">
                            <a:solidFill>
                              <a:sysClr val="windowText" lastClr="000000"/>
                            </a:solidFill>
                          </a:rPr>
                          <a:t>Physics Loss: </a:t>
                        </a:r>
                      </a:p>
                      <a:p>
                        <a:pPr algn="ctr">
                          <a:lnSpc>
                            <a:spcPct val="150000"/>
                          </a:lnSpc>
                        </a:pPr>
                        <a:r>
                          <a:rPr lang="en-US" sz="1200" b="1" i="1" dirty="0">
                            <a:solidFill>
                              <a:sysClr val="windowText" lastClr="000000"/>
                            </a:solidFill>
                          </a:rPr>
                          <a:t>PDE Residuals</a:t>
                        </a:r>
                      </a:p>
                      <a:p>
                        <a:pPr algn="ctr">
                          <a:lnSpc>
                            <a:spcPct val="150000"/>
                          </a:lnSpc>
                        </a:pPr>
                        <a14:m>
                          <m:oMathPara xmlns:m="http://schemas.openxmlformats.org/officeDocument/2006/math">
                            <m:oMathParaPr>
                              <m:jc m:val="centerGroup"/>
                            </m:oMathParaPr>
                            <m:oMath xmlns:m="http://schemas.openxmlformats.org/officeDocument/2006/math">
                              <m:f>
                                <m:fPr>
                                  <m:ctrlPr>
                                    <a:rPr lang="en-US" sz="1400" b="1" i="1" smtClean="0">
                                      <a:solidFill>
                                        <a:sysClr val="windowText" lastClr="000000"/>
                                      </a:solidFill>
                                      <a:latin typeface="Cambria Math" panose="02040503050406030204" pitchFamily="18" charset="0"/>
                                    </a:rPr>
                                  </m:ctrlPr>
                                </m:fPr>
                                <m:num>
                                  <m:r>
                                    <a:rPr lang="en-US" sz="1400" b="1" i="1">
                                      <a:solidFill>
                                        <a:sysClr val="windowText" lastClr="000000"/>
                                      </a:solidFill>
                                      <a:latin typeface="Cambria Math" panose="02040503050406030204" pitchFamily="18" charset="0"/>
                                      <a:ea typeface="Cambria Math" panose="02040503050406030204" pitchFamily="18" charset="0"/>
                                    </a:rPr>
                                    <m:t>𝝏</m:t>
                                  </m:r>
                                  <m:r>
                                    <a:rPr lang="en-US" sz="1400" b="1" i="1">
                                      <a:solidFill>
                                        <a:sysClr val="windowText" lastClr="000000"/>
                                      </a:solidFill>
                                      <a:latin typeface="Cambria Math" panose="02040503050406030204" pitchFamily="18" charset="0"/>
                                      <a:ea typeface="Cambria Math" panose="02040503050406030204" pitchFamily="18" charset="0"/>
                                    </a:rPr>
                                    <m:t>𝒖</m:t>
                                  </m:r>
                                </m:num>
                                <m:den>
                                  <m:r>
                                    <a:rPr lang="en-US" sz="1400" b="1" i="1">
                                      <a:solidFill>
                                        <a:sysClr val="windowText" lastClr="000000"/>
                                      </a:solidFill>
                                      <a:latin typeface="Cambria Math" panose="02040503050406030204" pitchFamily="18" charset="0"/>
                                      <a:ea typeface="Cambria Math" panose="02040503050406030204" pitchFamily="18" charset="0"/>
                                    </a:rPr>
                                    <m:t>𝝏</m:t>
                                  </m:r>
                                  <m:r>
                                    <a:rPr lang="en-US" sz="1400" b="1" i="1">
                                      <a:solidFill>
                                        <a:sysClr val="windowText" lastClr="000000"/>
                                      </a:solidFill>
                                      <a:latin typeface="Cambria Math" panose="02040503050406030204" pitchFamily="18" charset="0"/>
                                      <a:ea typeface="Cambria Math" panose="02040503050406030204" pitchFamily="18" charset="0"/>
                                    </a:rPr>
                                    <m:t>𝒕</m:t>
                                  </m:r>
                                </m:den>
                              </m:f>
                              <m:r>
                                <a:rPr lang="en-US" sz="1400" b="0" i="0" smtClean="0">
                                  <a:solidFill>
                                    <a:sysClr val="windowText" lastClr="000000"/>
                                  </a:solidFill>
                                  <a:latin typeface="Cambria Math" panose="02040503050406030204" pitchFamily="18" charset="0"/>
                                  <a:ea typeface="Cambria Math" panose="02040503050406030204" pitchFamily="18" charset="0"/>
                                </a:rPr>
                                <m:t> − </m:t>
                              </m:r>
                              <m:r>
                                <a:rPr lang="en-US" sz="1400" b="1" i="1" smtClean="0">
                                  <a:solidFill>
                                    <a:schemeClr val="tx1"/>
                                  </a:solidFill>
                                  <a:latin typeface="Cambria Math" panose="02040503050406030204" pitchFamily="18" charset="0"/>
                                  <a:ea typeface="Cambria Math" panose="02040503050406030204" pitchFamily="18" charset="0"/>
                                </a:rPr>
                                <m:t>𝛂</m:t>
                              </m:r>
                              <m:d>
                                <m:dPr>
                                  <m:ctrlPr>
                                    <a:rPr lang="en-US" sz="1400" b="1" i="1" smtClean="0">
                                      <a:solidFill>
                                        <a:schemeClr val="tx1"/>
                                      </a:solidFill>
                                      <a:latin typeface="Cambria Math" panose="02040503050406030204" pitchFamily="18" charset="0"/>
                                      <a:ea typeface="Cambria Math" panose="02040503050406030204" pitchFamily="18" charset="0"/>
                                    </a:rPr>
                                  </m:ctrlPr>
                                </m:dPr>
                                <m:e>
                                  <m:r>
                                    <a:rPr lang="en-US" sz="1400" b="1" i="0" smtClean="0">
                                      <a:solidFill>
                                        <a:schemeClr val="tx1"/>
                                      </a:solidFill>
                                      <a:latin typeface="Cambria Math" panose="02040503050406030204" pitchFamily="18" charset="0"/>
                                      <a:ea typeface="Cambria Math" panose="02040503050406030204" pitchFamily="18" charset="0"/>
                                    </a:rPr>
                                    <m:t>𝐜𝐮𝐫𝐫𝐞𝐧𝐭</m:t>
                                  </m:r>
                                </m:e>
                              </m:d>
                              <m:r>
                                <a:rPr lang="en-US" sz="1400" b="0" i="0" smtClean="0">
                                  <a:solidFill>
                                    <a:sysClr val="windowText" lastClr="000000"/>
                                  </a:solidFill>
                                  <a:latin typeface="Cambria Math" panose="02040503050406030204" pitchFamily="18" charset="0"/>
                                  <a:ea typeface="Cambria Math" panose="02040503050406030204" pitchFamily="18" charset="0"/>
                                </a:rPr>
                                <m:t>∗ </m:t>
                              </m:r>
                              <m:f>
                                <m:fPr>
                                  <m:ctrlPr>
                                    <a:rPr lang="en-US" sz="1400" b="1" i="1">
                                      <a:solidFill>
                                        <a:sysClr val="windowText" lastClr="000000"/>
                                      </a:solidFill>
                                      <a:latin typeface="Cambria Math" panose="02040503050406030204" pitchFamily="18" charset="0"/>
                                      <a:ea typeface="Cambria Math" panose="02040503050406030204" pitchFamily="18" charset="0"/>
                                    </a:rPr>
                                  </m:ctrlPr>
                                </m:fPr>
                                <m:num>
                                  <m:sSup>
                                    <m:sSupPr>
                                      <m:ctrlPr>
                                        <a:rPr lang="en-US" sz="1400" b="1" i="1">
                                          <a:solidFill>
                                            <a:sysClr val="windowText" lastClr="000000"/>
                                          </a:solidFill>
                                          <a:latin typeface="Cambria Math" panose="02040503050406030204" pitchFamily="18" charset="0"/>
                                          <a:ea typeface="Cambria Math" panose="02040503050406030204" pitchFamily="18" charset="0"/>
                                        </a:rPr>
                                      </m:ctrlPr>
                                    </m:sSupPr>
                                    <m:e>
                                      <m:r>
                                        <a:rPr lang="en-US" sz="1400" b="1" i="1">
                                          <a:solidFill>
                                            <a:sysClr val="windowText" lastClr="000000"/>
                                          </a:solidFill>
                                          <a:latin typeface="Cambria Math" panose="02040503050406030204" pitchFamily="18" charset="0"/>
                                          <a:ea typeface="Cambria Math" panose="02040503050406030204" pitchFamily="18" charset="0"/>
                                        </a:rPr>
                                        <m:t>𝝏</m:t>
                                      </m:r>
                                    </m:e>
                                    <m:sup>
                                      <m:r>
                                        <a:rPr lang="en-US" sz="1400" b="1" i="1">
                                          <a:solidFill>
                                            <a:sysClr val="windowText" lastClr="000000"/>
                                          </a:solidFill>
                                          <a:latin typeface="Cambria Math" panose="02040503050406030204" pitchFamily="18" charset="0"/>
                                          <a:ea typeface="Cambria Math" panose="02040503050406030204" pitchFamily="18" charset="0"/>
                                        </a:rPr>
                                        <m:t>𝟐</m:t>
                                      </m:r>
                                    </m:sup>
                                  </m:sSup>
                                  <m:r>
                                    <a:rPr lang="en-US" sz="1400" b="1" i="1">
                                      <a:solidFill>
                                        <a:sysClr val="windowText" lastClr="000000"/>
                                      </a:solidFill>
                                      <a:latin typeface="Cambria Math" panose="02040503050406030204" pitchFamily="18" charset="0"/>
                                      <a:ea typeface="Cambria Math" panose="02040503050406030204" pitchFamily="18" charset="0"/>
                                    </a:rPr>
                                    <m:t>𝒖</m:t>
                                  </m:r>
                                </m:num>
                                <m:den>
                                  <m:r>
                                    <a:rPr lang="en-US" sz="1400" b="1" i="1">
                                      <a:solidFill>
                                        <a:sysClr val="windowText" lastClr="000000"/>
                                      </a:solidFill>
                                      <a:latin typeface="Cambria Math" panose="02040503050406030204" pitchFamily="18" charset="0"/>
                                      <a:ea typeface="Cambria Math" panose="02040503050406030204" pitchFamily="18" charset="0"/>
                                    </a:rPr>
                                    <m:t>𝝏</m:t>
                                  </m:r>
                                  <m:sSup>
                                    <m:sSupPr>
                                      <m:ctrlPr>
                                        <a:rPr lang="en-US" sz="1400" b="1" i="1">
                                          <a:solidFill>
                                            <a:sysClr val="windowText" lastClr="000000"/>
                                          </a:solidFill>
                                          <a:latin typeface="Cambria Math" panose="02040503050406030204" pitchFamily="18" charset="0"/>
                                          <a:ea typeface="Cambria Math" panose="02040503050406030204" pitchFamily="18" charset="0"/>
                                        </a:rPr>
                                      </m:ctrlPr>
                                    </m:sSupPr>
                                    <m:e>
                                      <m:r>
                                        <a:rPr lang="en-US" sz="1400" b="1" i="1">
                                          <a:solidFill>
                                            <a:sysClr val="windowText" lastClr="000000"/>
                                          </a:solidFill>
                                          <a:latin typeface="Cambria Math" panose="02040503050406030204" pitchFamily="18" charset="0"/>
                                          <a:ea typeface="Cambria Math" panose="02040503050406030204" pitchFamily="18" charset="0"/>
                                        </a:rPr>
                                        <m:t>𝒙</m:t>
                                      </m:r>
                                    </m:e>
                                    <m:sup>
                                      <m:r>
                                        <a:rPr lang="en-US" sz="1400" b="1" i="1">
                                          <a:solidFill>
                                            <a:sysClr val="windowText" lastClr="000000"/>
                                          </a:solidFill>
                                          <a:latin typeface="Cambria Math" panose="02040503050406030204" pitchFamily="18" charset="0"/>
                                          <a:ea typeface="Cambria Math" panose="02040503050406030204" pitchFamily="18" charset="0"/>
                                        </a:rPr>
                                        <m:t>𝟐</m:t>
                                      </m:r>
                                    </m:sup>
                                  </m:sSup>
                                </m:den>
                              </m:f>
                            </m:oMath>
                          </m:oMathPara>
                        </a14:m>
                        <a:endParaRPr lang="en-US" sz="1400" dirty="0"/>
                      </a:p>
                      <a:p>
                        <a:pPr algn="ctr">
                          <a:lnSpc>
                            <a:spcPct val="150000"/>
                          </a:lnSpc>
                        </a:pPr>
                        <a:r>
                          <a:rPr lang="en-US" sz="1200" b="1" dirty="0"/>
                          <a:t>For collocation point</a:t>
                        </a:r>
                      </a:p>
                    </p:txBody>
                  </p:sp>
                </mc:Choice>
                <mc:Fallback xmlns="">
                  <p:sp>
                    <p:nvSpPr>
                      <p:cNvPr id="8" name="TextBox 7">
                        <a:extLst>
                          <a:ext uri="{FF2B5EF4-FFF2-40B4-BE49-F238E27FC236}">
                            <a16:creationId xmlns:a16="http://schemas.microsoft.com/office/drawing/2014/main" id="{FC79EEDF-4317-5AAB-D24C-A919F6D05A73}"/>
                          </a:ext>
                        </a:extLst>
                      </p:cNvPr>
                      <p:cNvSpPr txBox="1">
                        <a:spLocks noRot="1" noChangeAspect="1" noMove="1" noResize="1" noEditPoints="1" noAdjustHandles="1" noChangeArrowheads="1" noChangeShapeType="1" noTextEdit="1"/>
                      </p:cNvSpPr>
                      <p:nvPr/>
                    </p:nvSpPr>
                    <p:spPr>
                      <a:xfrm>
                        <a:off x="5770601" y="3912505"/>
                        <a:ext cx="2035476" cy="1212691"/>
                      </a:xfrm>
                      <a:prstGeom prst="rect">
                        <a:avLst/>
                      </a:prstGeom>
                      <a:blipFill>
                        <a:blip r:embed="rId11"/>
                        <a:stretch>
                          <a:fillRect b="-794"/>
                        </a:stretch>
                      </a:blipFill>
                      <a:ln w="28575">
                        <a:solidFill>
                          <a:schemeClr val="accent2">
                            <a:lumMod val="75000"/>
                          </a:schemeClr>
                        </a:solidFill>
                        <a:prstDash val="sys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Oval 105">
                        <a:extLst>
                          <a:ext uri="{FF2B5EF4-FFF2-40B4-BE49-F238E27FC236}">
                            <a16:creationId xmlns:a16="http://schemas.microsoft.com/office/drawing/2014/main" id="{89AECB5F-0689-C411-B138-87EECE8BDDE8}"/>
                          </a:ext>
                        </a:extLst>
                      </p:cNvPr>
                      <p:cNvSpPr/>
                      <p:nvPr/>
                    </p:nvSpPr>
                    <p:spPr>
                      <a:xfrm>
                        <a:off x="5142633" y="3806185"/>
                        <a:ext cx="574346" cy="524937"/>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lang="en-US" sz="1400" b="1" i="1" smtClean="0">
                                      <a:solidFill>
                                        <a:sysClr val="windowText" lastClr="000000"/>
                                      </a:solidFill>
                                      <a:latin typeface="Cambria Math" panose="02040503050406030204" pitchFamily="18" charset="0"/>
                                    </a:rPr>
                                  </m:ctrlPr>
                                </m:fPr>
                                <m:num>
                                  <m:r>
                                    <a:rPr lang="en-US" sz="1400" b="1" i="1">
                                      <a:solidFill>
                                        <a:sysClr val="windowText" lastClr="000000"/>
                                      </a:solidFill>
                                      <a:latin typeface="Cambria Math" panose="02040503050406030204" pitchFamily="18" charset="0"/>
                                      <a:ea typeface="Cambria Math" panose="02040503050406030204" pitchFamily="18" charset="0"/>
                                    </a:rPr>
                                    <m:t>𝝏</m:t>
                                  </m:r>
                                  <m:r>
                                    <a:rPr lang="en-US" sz="1400" b="1" i="1">
                                      <a:solidFill>
                                        <a:sysClr val="windowText" lastClr="000000"/>
                                      </a:solidFill>
                                      <a:latin typeface="Cambria Math" panose="02040503050406030204" pitchFamily="18" charset="0"/>
                                      <a:ea typeface="Cambria Math" panose="02040503050406030204" pitchFamily="18" charset="0"/>
                                    </a:rPr>
                                    <m:t>𝒖</m:t>
                                  </m:r>
                                </m:num>
                                <m:den>
                                  <m:r>
                                    <a:rPr lang="en-US" sz="1400" b="1" i="1">
                                      <a:solidFill>
                                        <a:sysClr val="windowText" lastClr="000000"/>
                                      </a:solidFill>
                                      <a:latin typeface="Cambria Math" panose="02040503050406030204" pitchFamily="18" charset="0"/>
                                      <a:ea typeface="Cambria Math" panose="02040503050406030204" pitchFamily="18" charset="0"/>
                                    </a:rPr>
                                    <m:t>𝝏</m:t>
                                  </m:r>
                                  <m:r>
                                    <a:rPr lang="en-US" sz="1400" b="1" i="1">
                                      <a:solidFill>
                                        <a:sysClr val="windowText" lastClr="000000"/>
                                      </a:solidFill>
                                      <a:latin typeface="Cambria Math" panose="02040503050406030204" pitchFamily="18" charset="0"/>
                                      <a:ea typeface="Cambria Math" panose="02040503050406030204" pitchFamily="18" charset="0"/>
                                    </a:rPr>
                                    <m:t>𝒕</m:t>
                                  </m:r>
                                </m:den>
                              </m:f>
                            </m:oMath>
                          </m:oMathPara>
                        </a14:m>
                        <a:endParaRPr lang="en-US" sz="1400" b="1" dirty="0">
                          <a:solidFill>
                            <a:sysClr val="windowText" lastClr="000000"/>
                          </a:solidFill>
                        </a:endParaRPr>
                      </a:p>
                    </p:txBody>
                  </p:sp>
                </mc:Choice>
                <mc:Fallback xmlns="">
                  <p:sp>
                    <p:nvSpPr>
                      <p:cNvPr id="106" name="Oval 105">
                        <a:extLst>
                          <a:ext uri="{FF2B5EF4-FFF2-40B4-BE49-F238E27FC236}">
                            <a16:creationId xmlns:a16="http://schemas.microsoft.com/office/drawing/2014/main" id="{64D3D1E4-046C-3C5F-4047-C5429F0E985B}"/>
                          </a:ext>
                        </a:extLst>
                      </p:cNvPr>
                      <p:cNvSpPr>
                        <a:spLocks noRot="1" noChangeAspect="1" noMove="1" noResize="1" noEditPoints="1" noAdjustHandles="1" noChangeArrowheads="1" noChangeShapeType="1" noTextEdit="1"/>
                      </p:cNvSpPr>
                      <p:nvPr/>
                    </p:nvSpPr>
                    <p:spPr>
                      <a:xfrm>
                        <a:off x="5142633" y="3806185"/>
                        <a:ext cx="574346" cy="524937"/>
                      </a:xfrm>
                      <a:prstGeom prst="ellipse">
                        <a:avLst/>
                      </a:prstGeom>
                      <a:blipFill>
                        <a:blip r:embed="rId4"/>
                        <a:stretch>
                          <a:fillRect/>
                        </a:stretch>
                      </a:blipFill>
                    </p:spPr>
                    <p:txBody>
                      <a:bodyPr/>
                      <a:lstStyle/>
                      <a:p>
                        <a:r>
                          <a:rPr lang="en-US">
                            <a:noFill/>
                          </a:rPr>
                          <a:t> </a:t>
                        </a:r>
                      </a:p>
                    </p:txBody>
                  </p:sp>
                </mc:Fallback>
              </mc:AlternateContent>
              <p:sp>
                <p:nvSpPr>
                  <p:cNvPr id="245" name="TextBox 244">
                    <a:extLst>
                      <a:ext uri="{FF2B5EF4-FFF2-40B4-BE49-F238E27FC236}">
                        <a16:creationId xmlns:a16="http://schemas.microsoft.com/office/drawing/2014/main" id="{FB5E518B-B79E-30E4-B521-F272F772F59F}"/>
                      </a:ext>
                    </a:extLst>
                  </p:cNvPr>
                  <p:cNvSpPr txBox="1"/>
                  <p:nvPr/>
                </p:nvSpPr>
                <p:spPr>
                  <a:xfrm>
                    <a:off x="4938334" y="3274970"/>
                    <a:ext cx="1202380" cy="461665"/>
                  </a:xfrm>
                  <a:prstGeom prst="rect">
                    <a:avLst/>
                  </a:prstGeom>
                  <a:noFill/>
                </p:spPr>
                <p:txBody>
                  <a:bodyPr wrap="none" rtlCol="0">
                    <a:spAutoFit/>
                  </a:bodyPr>
                  <a:lstStyle/>
                  <a:p>
                    <a:pPr algn="ctr"/>
                    <a:r>
                      <a:rPr lang="en-US" sz="1200" b="1" i="1" dirty="0"/>
                      <a:t>Automatic </a:t>
                    </a:r>
                    <a:br>
                      <a:rPr lang="en-US" sz="1200" b="1" i="1" dirty="0"/>
                    </a:br>
                    <a:r>
                      <a:rPr lang="en-US" sz="1200" b="1" i="1" dirty="0"/>
                      <a:t>Differentiation</a:t>
                    </a:r>
                  </a:p>
                </p:txBody>
              </p:sp>
            </p:grpSp>
            <p:grpSp>
              <p:nvGrpSpPr>
                <p:cNvPr id="249" name="Group 248">
                  <a:extLst>
                    <a:ext uri="{FF2B5EF4-FFF2-40B4-BE49-F238E27FC236}">
                      <a16:creationId xmlns:a16="http://schemas.microsoft.com/office/drawing/2014/main" id="{A1C5154D-9213-52F8-C14D-A9893AA6DCB6}"/>
                    </a:ext>
                  </a:extLst>
                </p:cNvPr>
                <p:cNvGrpSpPr/>
                <p:nvPr/>
              </p:nvGrpSpPr>
              <p:grpSpPr>
                <a:xfrm>
                  <a:off x="3919328" y="3834884"/>
                  <a:ext cx="1536205" cy="1960613"/>
                  <a:chOff x="3297382" y="3827073"/>
                  <a:chExt cx="1536205" cy="1960613"/>
                </a:xfrm>
              </p:grpSpPr>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D3677B4D-1F6D-5557-6213-CD12F4556BCB}"/>
                          </a:ext>
                        </a:extLst>
                      </p:cNvPr>
                      <p:cNvSpPr/>
                      <p:nvPr/>
                    </p:nvSpPr>
                    <p:spPr>
                      <a:xfrm>
                        <a:off x="3700096" y="4391873"/>
                        <a:ext cx="473199" cy="41843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𝑢</m:t>
                                  </m:r>
                                </m:e>
                                <m:sub>
                                  <m:r>
                                    <a:rPr lang="en-US" i="1">
                                      <a:solidFill>
                                        <a:sysClr val="windowText" lastClr="000000"/>
                                      </a:solidFill>
                                      <a:latin typeface="Cambria Math" panose="02040503050406030204" pitchFamily="18" charset="0"/>
                                    </a:rPr>
                                    <m:t>𝜭</m:t>
                                  </m:r>
                                </m:sub>
                              </m:sSub>
                            </m:oMath>
                          </m:oMathPara>
                        </a14:m>
                        <a:endParaRPr lang="en-US" dirty="0">
                          <a:solidFill>
                            <a:sysClr val="windowText" lastClr="000000"/>
                          </a:solidFill>
                        </a:endParaRPr>
                      </a:p>
                    </p:txBody>
                  </p:sp>
                </mc:Choice>
                <mc:Fallback xmlns="">
                  <p:sp>
                    <p:nvSpPr>
                      <p:cNvPr id="38" name="Oval 37">
                        <a:extLst>
                          <a:ext uri="{FF2B5EF4-FFF2-40B4-BE49-F238E27FC236}">
                            <a16:creationId xmlns:a16="http://schemas.microsoft.com/office/drawing/2014/main" id="{3003AF0D-0818-FDE3-73AF-8AAB85728FF9}"/>
                          </a:ext>
                        </a:extLst>
                      </p:cNvPr>
                      <p:cNvSpPr>
                        <a:spLocks noRot="1" noChangeAspect="1" noMove="1" noResize="1" noEditPoints="1" noAdjustHandles="1" noChangeArrowheads="1" noChangeShapeType="1" noTextEdit="1"/>
                      </p:cNvSpPr>
                      <p:nvPr/>
                    </p:nvSpPr>
                    <p:spPr>
                      <a:xfrm>
                        <a:off x="3700096" y="4391873"/>
                        <a:ext cx="473199" cy="418433"/>
                      </a:xfrm>
                      <a:prstGeom prst="ellipse">
                        <a:avLst/>
                      </a:prstGeom>
                      <a:blipFill>
                        <a:blip r:embed="rId5"/>
                        <a:stretch>
                          <a:fillRect/>
                        </a:stretch>
                      </a:blipFill>
                    </p:spPr>
                    <p:txBody>
                      <a:bodyPr/>
                      <a:lstStyle/>
                      <a:p>
                        <a:r>
                          <a:rPr lang="en-US">
                            <a:noFill/>
                          </a:rPr>
                          <a:t> </a:t>
                        </a:r>
                      </a:p>
                    </p:txBody>
                  </p:sp>
                </mc:Fallback>
              </mc:AlternateContent>
              <p:sp>
                <p:nvSpPr>
                  <p:cNvPr id="132" name="TextBox 131">
                    <a:extLst>
                      <a:ext uri="{FF2B5EF4-FFF2-40B4-BE49-F238E27FC236}">
                        <a16:creationId xmlns:a16="http://schemas.microsoft.com/office/drawing/2014/main" id="{DA39AC99-4A95-FEB8-FBB6-46B1584067B6}"/>
                      </a:ext>
                    </a:extLst>
                  </p:cNvPr>
                  <p:cNvSpPr txBox="1"/>
                  <p:nvPr/>
                </p:nvSpPr>
                <p:spPr>
                  <a:xfrm>
                    <a:off x="3384009" y="3827073"/>
                    <a:ext cx="1102994" cy="461665"/>
                  </a:xfrm>
                  <a:prstGeom prst="rect">
                    <a:avLst/>
                  </a:prstGeom>
                  <a:noFill/>
                </p:spPr>
                <p:txBody>
                  <a:bodyPr wrap="none" rtlCol="0">
                    <a:spAutoFit/>
                  </a:bodyPr>
                  <a:lstStyle/>
                  <a:p>
                    <a:pPr algn="ctr"/>
                    <a:r>
                      <a:rPr lang="en-US" sz="1200" b="1" i="1" dirty="0"/>
                      <a:t>Predicted </a:t>
                    </a:r>
                    <a:br>
                      <a:rPr lang="en-US" sz="1200" b="1" i="1" dirty="0"/>
                    </a:br>
                    <a:r>
                      <a:rPr lang="en-US" sz="1200" b="1" i="1" dirty="0"/>
                      <a:t>Temperature </a:t>
                    </a:r>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347FF8EA-96AE-9383-DE1D-BA407D0885DB}"/>
                          </a:ext>
                        </a:extLst>
                      </p:cNvPr>
                      <p:cNvSpPr txBox="1"/>
                      <p:nvPr/>
                    </p:nvSpPr>
                    <p:spPr>
                      <a:xfrm>
                        <a:off x="3297382" y="4862474"/>
                        <a:ext cx="1536205" cy="925212"/>
                      </a:xfrm>
                      <a:prstGeom prst="rect">
                        <a:avLst/>
                      </a:prstGeom>
                      <a:noFill/>
                      <a:ln w="28575">
                        <a:solidFill>
                          <a:schemeClr val="accent6">
                            <a:lumMod val="75000"/>
                          </a:schemeClr>
                        </a:solidFill>
                        <a:prstDash val="sysDash"/>
                      </a:ln>
                    </p:spPr>
                    <p:txBody>
                      <a:bodyPr wrap="square" rtlCol="0">
                        <a:spAutoFit/>
                      </a:bodyPr>
                      <a:lstStyle/>
                      <a:p>
                        <a:pPr algn="ctr"/>
                        <a:r>
                          <a:rPr lang="en-US" sz="1200" b="1" i="1" dirty="0"/>
                          <a:t>MSE Loss :</a:t>
                        </a:r>
                      </a:p>
                      <a:p>
                        <a:pPr algn="ctr"/>
                        <a:r>
                          <a:rPr lang="en-US" sz="1200" b="1" i="1" dirty="0"/>
                          <a:t>[</a:t>
                        </a:r>
                        <a14:m>
                          <m:oMath xmlns:m="http://schemas.openxmlformats.org/officeDocument/2006/math">
                            <m:sSub>
                              <m:sSubPr>
                                <m:ctrlPr>
                                  <a:rPr lang="en-US" sz="1400" b="1" i="1" smtClean="0">
                                    <a:solidFill>
                                      <a:sysClr val="windowText" lastClr="000000"/>
                                    </a:solidFill>
                                    <a:latin typeface="Cambria Math" panose="02040503050406030204" pitchFamily="18" charset="0"/>
                                  </a:rPr>
                                </m:ctrlPr>
                              </m:sSubPr>
                              <m:e>
                                <m:r>
                                  <a:rPr lang="en-US" sz="1400" b="1" i="1" smtClean="0">
                                    <a:solidFill>
                                      <a:sysClr val="windowText" lastClr="000000"/>
                                    </a:solidFill>
                                    <a:latin typeface="Cambria Math" panose="02040503050406030204" pitchFamily="18" charset="0"/>
                                  </a:rPr>
                                  <m:t>𝒖</m:t>
                                </m:r>
                              </m:e>
                              <m:sub>
                                <m:r>
                                  <a:rPr lang="en-US" sz="1400" b="1" i="1" smtClean="0">
                                    <a:solidFill>
                                      <a:sysClr val="windowText" lastClr="000000"/>
                                    </a:solidFill>
                                    <a:latin typeface="Cambria Math" panose="02040503050406030204" pitchFamily="18" charset="0"/>
                                  </a:rPr>
                                  <m:t>𝜭</m:t>
                                </m:r>
                              </m:sub>
                            </m:sSub>
                          </m:oMath>
                        </a14:m>
                        <a:r>
                          <a:rPr lang="en-US" sz="1200" b="1" i="1" dirty="0"/>
                          <a:t> –  “real”  temp] </a:t>
                        </a:r>
                        <a:r>
                          <a:rPr lang="en-US" sz="1600" b="1" i="1" baseline="30000" dirty="0"/>
                          <a:t>2</a:t>
                        </a:r>
                      </a:p>
                      <a:p>
                        <a:pPr algn="ctr"/>
                        <a:endParaRPr lang="en-US" sz="1600" b="1" i="1" baseline="30000" dirty="0"/>
                      </a:p>
                      <a:p>
                        <a:pPr algn="ctr"/>
                        <a:r>
                          <a:rPr lang="en-US" sz="1200" b="1" i="1" dirty="0"/>
                          <a:t>For Exp Data point</a:t>
                        </a:r>
                      </a:p>
                      <a:p>
                        <a:pPr algn="ctr"/>
                        <a:r>
                          <a:rPr lang="en-US" sz="1200" b="1" i="1" dirty="0"/>
                          <a:t>For IC_BC point</a:t>
                        </a:r>
                      </a:p>
                      <a:p>
                        <a:pPr algn="ctr"/>
                        <a:endParaRPr lang="en-US" sz="1600" b="1" i="1" baseline="30000" dirty="0"/>
                      </a:p>
                    </p:txBody>
                  </p:sp>
                </mc:Choice>
                <mc:Fallback xmlns="">
                  <p:sp>
                    <p:nvSpPr>
                      <p:cNvPr id="246" name="TextBox 245">
                        <a:extLst>
                          <a:ext uri="{FF2B5EF4-FFF2-40B4-BE49-F238E27FC236}">
                            <a16:creationId xmlns:a16="http://schemas.microsoft.com/office/drawing/2014/main" id="{347FF8EA-96AE-9383-DE1D-BA407D0885DB}"/>
                          </a:ext>
                        </a:extLst>
                      </p:cNvPr>
                      <p:cNvSpPr txBox="1">
                        <a:spLocks noRot="1" noChangeAspect="1" noMove="1" noResize="1" noEditPoints="1" noAdjustHandles="1" noChangeArrowheads="1" noChangeShapeType="1" noTextEdit="1"/>
                      </p:cNvSpPr>
                      <p:nvPr/>
                    </p:nvSpPr>
                    <p:spPr>
                      <a:xfrm>
                        <a:off x="3297382" y="4862474"/>
                        <a:ext cx="1536205" cy="925212"/>
                      </a:xfrm>
                      <a:prstGeom prst="rect">
                        <a:avLst/>
                      </a:prstGeom>
                      <a:blipFill>
                        <a:blip r:embed="rId12"/>
                        <a:stretch>
                          <a:fillRect/>
                        </a:stretch>
                      </a:blipFill>
                      <a:ln w="28575">
                        <a:solidFill>
                          <a:schemeClr val="accent6">
                            <a:lumMod val="75000"/>
                          </a:schemeClr>
                        </a:solidFill>
                        <a:prstDash val="sysDash"/>
                      </a:ln>
                    </p:spPr>
                    <p:txBody>
                      <a:bodyPr/>
                      <a:lstStyle/>
                      <a:p>
                        <a:r>
                          <a:rPr lang="en-US">
                            <a:noFill/>
                          </a:rPr>
                          <a:t> </a:t>
                        </a:r>
                      </a:p>
                    </p:txBody>
                  </p:sp>
                </mc:Fallback>
              </mc:AlternateContent>
            </p:grpSp>
            <p:cxnSp>
              <p:nvCxnSpPr>
                <p:cNvPr id="253" name="Elbow Connector 252">
                  <a:extLst>
                    <a:ext uri="{FF2B5EF4-FFF2-40B4-BE49-F238E27FC236}">
                      <a16:creationId xmlns:a16="http://schemas.microsoft.com/office/drawing/2014/main" id="{83A33C29-B403-FDB1-82A5-7AB0FF314C2E}"/>
                    </a:ext>
                  </a:extLst>
                </p:cNvPr>
                <p:cNvCxnSpPr>
                  <a:cxnSpLocks/>
                  <a:stCxn id="8" idx="2"/>
                  <a:endCxn id="9" idx="0"/>
                </p:cNvCxnSpPr>
                <p:nvPr/>
              </p:nvCxnSpPr>
              <p:spPr>
                <a:xfrm rot="5400000">
                  <a:off x="6324349" y="4912318"/>
                  <a:ext cx="884822" cy="1430084"/>
                </a:xfrm>
                <a:prstGeom prst="bentConnector3">
                  <a:avLst/>
                </a:prstGeom>
                <a:ln w="28575">
                  <a:solidFill>
                    <a:schemeClr val="accent2">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4" name="Elbow Connector 253">
                  <a:extLst>
                    <a:ext uri="{FF2B5EF4-FFF2-40B4-BE49-F238E27FC236}">
                      <a16:creationId xmlns:a16="http://schemas.microsoft.com/office/drawing/2014/main" id="{23E81438-2876-924A-6327-B162F819A235}"/>
                    </a:ext>
                  </a:extLst>
                </p:cNvPr>
                <p:cNvCxnSpPr>
                  <a:cxnSpLocks/>
                  <a:stCxn id="246" idx="2"/>
                  <a:endCxn id="9" idx="0"/>
                </p:cNvCxnSpPr>
                <p:nvPr/>
              </p:nvCxnSpPr>
              <p:spPr>
                <a:xfrm rot="16200000" flipH="1">
                  <a:off x="5232437" y="5250491"/>
                  <a:ext cx="274275" cy="1364286"/>
                </a:xfrm>
                <a:prstGeom prst="bentConnector3">
                  <a:avLst>
                    <a:gd name="adj1" fmla="val 50000"/>
                  </a:avLst>
                </a:prstGeom>
                <a:ln w="28575">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64" name="Elbow Connector 263">
                  <a:extLst>
                    <a:ext uri="{FF2B5EF4-FFF2-40B4-BE49-F238E27FC236}">
                      <a16:creationId xmlns:a16="http://schemas.microsoft.com/office/drawing/2014/main" id="{45E440FF-369D-4A96-E713-BB9E6A6D75EC}"/>
                    </a:ext>
                  </a:extLst>
                </p:cNvPr>
                <p:cNvCxnSpPr>
                  <a:cxnSpLocks/>
                  <a:stCxn id="9" idx="1"/>
                  <a:endCxn id="266" idx="2"/>
                </p:cNvCxnSpPr>
                <p:nvPr/>
              </p:nvCxnSpPr>
              <p:spPr>
                <a:xfrm rot="10800000">
                  <a:off x="2718940" y="5641752"/>
                  <a:ext cx="2710886" cy="956526"/>
                </a:xfrm>
                <a:prstGeom prst="bentConnector2">
                  <a:avLst/>
                </a:prstGeom>
                <a:ln w="22860">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267" name="Group 266">
                  <a:extLst>
                    <a:ext uri="{FF2B5EF4-FFF2-40B4-BE49-F238E27FC236}">
                      <a16:creationId xmlns:a16="http://schemas.microsoft.com/office/drawing/2014/main" id="{F21F435A-4401-A9B1-B8C1-0101AFC281AA}"/>
                    </a:ext>
                  </a:extLst>
                </p:cNvPr>
                <p:cNvGrpSpPr/>
                <p:nvPr/>
              </p:nvGrpSpPr>
              <p:grpSpPr>
                <a:xfrm>
                  <a:off x="1905120" y="3163553"/>
                  <a:ext cx="1687414" cy="2478198"/>
                  <a:chOff x="1905120" y="3163553"/>
                  <a:chExt cx="1687414" cy="2478198"/>
                </a:xfrm>
              </p:grpSpPr>
              <p:grpSp>
                <p:nvGrpSpPr>
                  <p:cNvPr id="248" name="Group 247">
                    <a:extLst>
                      <a:ext uri="{FF2B5EF4-FFF2-40B4-BE49-F238E27FC236}">
                        <a16:creationId xmlns:a16="http://schemas.microsoft.com/office/drawing/2014/main" id="{65C0B50D-C8C5-08B1-413E-F4E1B88F634E}"/>
                      </a:ext>
                    </a:extLst>
                  </p:cNvPr>
                  <p:cNvGrpSpPr/>
                  <p:nvPr/>
                </p:nvGrpSpPr>
                <p:grpSpPr>
                  <a:xfrm>
                    <a:off x="1907714" y="3212519"/>
                    <a:ext cx="1684820" cy="2429232"/>
                    <a:chOff x="1907714" y="3212519"/>
                    <a:chExt cx="1684820" cy="2429232"/>
                  </a:xfrm>
                </p:grpSpPr>
                <p:grpSp>
                  <p:nvGrpSpPr>
                    <p:cNvPr id="10" name="Group 9">
                      <a:extLst>
                        <a:ext uri="{FF2B5EF4-FFF2-40B4-BE49-F238E27FC236}">
                          <a16:creationId xmlns:a16="http://schemas.microsoft.com/office/drawing/2014/main" id="{1D970785-4C99-5EDB-1101-A73D509AFE9D}"/>
                        </a:ext>
                      </a:extLst>
                    </p:cNvPr>
                    <p:cNvGrpSpPr/>
                    <p:nvPr/>
                  </p:nvGrpSpPr>
                  <p:grpSpPr>
                    <a:xfrm>
                      <a:off x="2100527" y="3568310"/>
                      <a:ext cx="247267" cy="2073441"/>
                      <a:chOff x="2343957" y="583510"/>
                      <a:chExt cx="174800" cy="1674411"/>
                    </a:xfrm>
                  </p:grpSpPr>
                  <p:sp>
                    <p:nvSpPr>
                      <p:cNvPr id="57" name="Oval 56">
                        <a:extLst>
                          <a:ext uri="{FF2B5EF4-FFF2-40B4-BE49-F238E27FC236}">
                            <a16:creationId xmlns:a16="http://schemas.microsoft.com/office/drawing/2014/main" id="{D074E004-6826-5188-A409-F2207B2AE76B}"/>
                          </a:ext>
                        </a:extLst>
                      </p:cNvPr>
                      <p:cNvSpPr/>
                      <p:nvPr/>
                    </p:nvSpPr>
                    <p:spPr>
                      <a:xfrm>
                        <a:off x="2343957" y="58351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C792B0E-C99A-12AD-97A1-25A74A6851B8}"/>
                          </a:ext>
                        </a:extLst>
                      </p:cNvPr>
                      <p:cNvSpPr/>
                      <p:nvPr/>
                    </p:nvSpPr>
                    <p:spPr>
                      <a:xfrm>
                        <a:off x="2343957" y="952041"/>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87658F6-4EA7-0E42-A559-D190DC2DACA3}"/>
                          </a:ext>
                        </a:extLst>
                      </p:cNvPr>
                      <p:cNvSpPr/>
                      <p:nvPr/>
                    </p:nvSpPr>
                    <p:spPr>
                      <a:xfrm>
                        <a:off x="2343957" y="132233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AC8893D-DFCF-29E2-BA65-C9EF202F2492}"/>
                          </a:ext>
                        </a:extLst>
                      </p:cNvPr>
                      <p:cNvSpPr/>
                      <p:nvPr/>
                    </p:nvSpPr>
                    <p:spPr>
                      <a:xfrm rot="10800000">
                        <a:off x="2343957" y="1693007"/>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BF36F28-E999-3652-D9CF-DEA0B3FC0505}"/>
                          </a:ext>
                        </a:extLst>
                      </p:cNvPr>
                      <p:cNvSpPr/>
                      <p:nvPr/>
                    </p:nvSpPr>
                    <p:spPr>
                      <a:xfrm rot="10800000">
                        <a:off x="2343957" y="2061538"/>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9FC3BE6-3D50-E229-214B-FC34F900228D}"/>
                        </a:ext>
                      </a:extLst>
                    </p:cNvPr>
                    <p:cNvGrpSpPr/>
                    <p:nvPr/>
                  </p:nvGrpSpPr>
                  <p:grpSpPr>
                    <a:xfrm>
                      <a:off x="3032949" y="3568310"/>
                      <a:ext cx="247267" cy="2073441"/>
                      <a:chOff x="2889294" y="583510"/>
                      <a:chExt cx="174800" cy="1674411"/>
                    </a:xfrm>
                  </p:grpSpPr>
                  <p:sp>
                    <p:nvSpPr>
                      <p:cNvPr id="52" name="Oval 51">
                        <a:extLst>
                          <a:ext uri="{FF2B5EF4-FFF2-40B4-BE49-F238E27FC236}">
                            <a16:creationId xmlns:a16="http://schemas.microsoft.com/office/drawing/2014/main" id="{F8C2146B-0A79-50F2-6F98-B568ABDA6B69}"/>
                          </a:ext>
                        </a:extLst>
                      </p:cNvPr>
                      <p:cNvSpPr/>
                      <p:nvPr/>
                    </p:nvSpPr>
                    <p:spPr>
                      <a:xfrm>
                        <a:off x="2889294" y="58351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FC79600-3951-2FA4-A624-004AC31E0919}"/>
                          </a:ext>
                        </a:extLst>
                      </p:cNvPr>
                      <p:cNvSpPr/>
                      <p:nvPr/>
                    </p:nvSpPr>
                    <p:spPr>
                      <a:xfrm>
                        <a:off x="2889294" y="952041"/>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C354EC9-BA3E-580C-3854-0B2918F30964}"/>
                          </a:ext>
                        </a:extLst>
                      </p:cNvPr>
                      <p:cNvSpPr/>
                      <p:nvPr/>
                    </p:nvSpPr>
                    <p:spPr>
                      <a:xfrm>
                        <a:off x="2889294" y="132233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E5F9370-3B88-8B3D-B71B-5F8597111716}"/>
                          </a:ext>
                        </a:extLst>
                      </p:cNvPr>
                      <p:cNvSpPr/>
                      <p:nvPr/>
                    </p:nvSpPr>
                    <p:spPr>
                      <a:xfrm rot="10800000">
                        <a:off x="2889294" y="1693007"/>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CC857DF-F041-4CEE-1C49-791E10586A63}"/>
                          </a:ext>
                        </a:extLst>
                      </p:cNvPr>
                      <p:cNvSpPr/>
                      <p:nvPr/>
                    </p:nvSpPr>
                    <p:spPr>
                      <a:xfrm rot="10800000">
                        <a:off x="2889294" y="2061538"/>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483780F5-8E1D-950F-8EC3-E3703FD7FF56}"/>
                        </a:ext>
                      </a:extLst>
                    </p:cNvPr>
                    <p:cNvCxnSpPr>
                      <a:cxnSpLocks/>
                      <a:stCxn id="57" idx="6"/>
                      <a:endCxn id="52" idx="2"/>
                    </p:cNvCxnSpPr>
                    <p:nvPr/>
                  </p:nvCxnSpPr>
                  <p:spPr>
                    <a:xfrm>
                      <a:off x="2347794" y="3689903"/>
                      <a:ext cx="6851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EE99066-CD19-DC60-04B0-53FF83C53E6E}"/>
                        </a:ext>
                      </a:extLst>
                    </p:cNvPr>
                    <p:cNvCxnSpPr>
                      <a:cxnSpLocks/>
                      <a:stCxn id="57" idx="6"/>
                      <a:endCxn id="53" idx="2"/>
                    </p:cNvCxnSpPr>
                    <p:nvPr/>
                  </p:nvCxnSpPr>
                  <p:spPr>
                    <a:xfrm>
                      <a:off x="2347794" y="3689903"/>
                      <a:ext cx="685155" cy="456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1258AB1-62CA-5F62-96B1-6E3E0E617C9B}"/>
                        </a:ext>
                      </a:extLst>
                    </p:cNvPr>
                    <p:cNvCxnSpPr>
                      <a:cxnSpLocks/>
                      <a:stCxn id="57" idx="6"/>
                      <a:endCxn id="54" idx="2"/>
                    </p:cNvCxnSpPr>
                    <p:nvPr/>
                  </p:nvCxnSpPr>
                  <p:spPr>
                    <a:xfrm>
                      <a:off x="2347794" y="3689903"/>
                      <a:ext cx="685155" cy="914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E5F5258-B328-96AE-1AAA-C0331E091D9A}"/>
                        </a:ext>
                      </a:extLst>
                    </p:cNvPr>
                    <p:cNvCxnSpPr>
                      <a:stCxn id="57" idx="6"/>
                      <a:endCxn id="55" idx="6"/>
                    </p:cNvCxnSpPr>
                    <p:nvPr/>
                  </p:nvCxnSpPr>
                  <p:spPr>
                    <a:xfrm>
                      <a:off x="2347794" y="3689903"/>
                      <a:ext cx="685155" cy="1373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7B4BF05-20AB-D0E7-840A-9F749B9ECF74}"/>
                        </a:ext>
                      </a:extLst>
                    </p:cNvPr>
                    <p:cNvCxnSpPr>
                      <a:stCxn id="57" idx="6"/>
                      <a:endCxn id="56" idx="6"/>
                    </p:cNvCxnSpPr>
                    <p:nvPr/>
                  </p:nvCxnSpPr>
                  <p:spPr>
                    <a:xfrm>
                      <a:off x="2347794" y="3689903"/>
                      <a:ext cx="685155" cy="1830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F7B6798-0F7D-4FF7-FEC2-E2A08ED31D58}"/>
                        </a:ext>
                      </a:extLst>
                    </p:cNvPr>
                    <p:cNvCxnSpPr>
                      <a:stCxn id="58" idx="6"/>
                      <a:endCxn id="52" idx="2"/>
                    </p:cNvCxnSpPr>
                    <p:nvPr/>
                  </p:nvCxnSpPr>
                  <p:spPr>
                    <a:xfrm flipV="1">
                      <a:off x="2347794" y="3689903"/>
                      <a:ext cx="685155" cy="456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4394A40-78D1-2980-C313-5424021DF968}"/>
                        </a:ext>
                      </a:extLst>
                    </p:cNvPr>
                    <p:cNvCxnSpPr>
                      <a:stCxn id="58" idx="6"/>
                      <a:endCxn id="53" idx="2"/>
                    </p:cNvCxnSpPr>
                    <p:nvPr/>
                  </p:nvCxnSpPr>
                  <p:spPr>
                    <a:xfrm>
                      <a:off x="2347794" y="4146258"/>
                      <a:ext cx="6851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24CC28C-9B91-3A0C-A821-88F82DC4117D}"/>
                        </a:ext>
                      </a:extLst>
                    </p:cNvPr>
                    <p:cNvCxnSpPr>
                      <a:stCxn id="58" idx="6"/>
                      <a:endCxn id="54" idx="2"/>
                    </p:cNvCxnSpPr>
                    <p:nvPr/>
                  </p:nvCxnSpPr>
                  <p:spPr>
                    <a:xfrm>
                      <a:off x="2347794" y="4146258"/>
                      <a:ext cx="685155" cy="4585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A6D79F8-0B09-92C1-72B4-4953418F8BAF}"/>
                        </a:ext>
                      </a:extLst>
                    </p:cNvPr>
                    <p:cNvCxnSpPr>
                      <a:stCxn id="58" idx="6"/>
                      <a:endCxn id="55" idx="6"/>
                    </p:cNvCxnSpPr>
                    <p:nvPr/>
                  </p:nvCxnSpPr>
                  <p:spPr>
                    <a:xfrm>
                      <a:off x="2347794" y="4146258"/>
                      <a:ext cx="685155" cy="917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20EEA85-F46E-320E-67A3-DD6AFB44E98F}"/>
                        </a:ext>
                      </a:extLst>
                    </p:cNvPr>
                    <p:cNvCxnSpPr>
                      <a:cxnSpLocks/>
                      <a:stCxn id="58" idx="6"/>
                      <a:endCxn id="56" idx="6"/>
                    </p:cNvCxnSpPr>
                    <p:nvPr/>
                  </p:nvCxnSpPr>
                  <p:spPr>
                    <a:xfrm>
                      <a:off x="2347794" y="4146258"/>
                      <a:ext cx="685155" cy="1373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6DA647E-AEBA-44B9-765B-3D535DF98EFF}"/>
                        </a:ext>
                      </a:extLst>
                    </p:cNvPr>
                    <p:cNvCxnSpPr>
                      <a:stCxn id="59" idx="6"/>
                      <a:endCxn id="52" idx="2"/>
                    </p:cNvCxnSpPr>
                    <p:nvPr/>
                  </p:nvCxnSpPr>
                  <p:spPr>
                    <a:xfrm flipV="1">
                      <a:off x="2347794" y="3689903"/>
                      <a:ext cx="685155" cy="914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9E6C2F-2331-4B76-87B8-CD054E58D9FA}"/>
                        </a:ext>
                      </a:extLst>
                    </p:cNvPr>
                    <p:cNvCxnSpPr>
                      <a:stCxn id="59" idx="6"/>
                      <a:endCxn id="53" idx="2"/>
                    </p:cNvCxnSpPr>
                    <p:nvPr/>
                  </p:nvCxnSpPr>
                  <p:spPr>
                    <a:xfrm flipV="1">
                      <a:off x="2347794" y="4146258"/>
                      <a:ext cx="685155" cy="4585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2EA772-3E8A-A0C8-4064-DA523EF8F60D}"/>
                        </a:ext>
                      </a:extLst>
                    </p:cNvPr>
                    <p:cNvCxnSpPr>
                      <a:stCxn id="59" idx="6"/>
                      <a:endCxn id="54" idx="2"/>
                    </p:cNvCxnSpPr>
                    <p:nvPr/>
                  </p:nvCxnSpPr>
                  <p:spPr>
                    <a:xfrm>
                      <a:off x="2347794" y="4604791"/>
                      <a:ext cx="6851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4BDF22B-78BD-2E56-5BC7-EB0573A74C3F}"/>
                        </a:ext>
                      </a:extLst>
                    </p:cNvPr>
                    <p:cNvCxnSpPr>
                      <a:stCxn id="59" idx="6"/>
                      <a:endCxn id="55" idx="6"/>
                    </p:cNvCxnSpPr>
                    <p:nvPr/>
                  </p:nvCxnSpPr>
                  <p:spPr>
                    <a:xfrm>
                      <a:off x="2347794" y="4604791"/>
                      <a:ext cx="685155" cy="459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8596305-305F-90CF-FB8D-72091F018068}"/>
                        </a:ext>
                      </a:extLst>
                    </p:cNvPr>
                    <p:cNvCxnSpPr>
                      <a:stCxn id="59" idx="6"/>
                      <a:endCxn id="56" idx="6"/>
                    </p:cNvCxnSpPr>
                    <p:nvPr/>
                  </p:nvCxnSpPr>
                  <p:spPr>
                    <a:xfrm>
                      <a:off x="2347794" y="4604791"/>
                      <a:ext cx="685155" cy="9153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8EB8613-8A11-1B05-8CFA-AA1E500410AA}"/>
                        </a:ext>
                      </a:extLst>
                    </p:cNvPr>
                    <p:cNvCxnSpPr>
                      <a:stCxn id="60" idx="2"/>
                      <a:endCxn id="52" idx="2"/>
                    </p:cNvCxnSpPr>
                    <p:nvPr/>
                  </p:nvCxnSpPr>
                  <p:spPr>
                    <a:xfrm flipV="1">
                      <a:off x="2347794" y="3689903"/>
                      <a:ext cx="685155" cy="1373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D3184FF-D2BF-47E9-4E90-D35B69CF077C}"/>
                        </a:ext>
                      </a:extLst>
                    </p:cNvPr>
                    <p:cNvCxnSpPr>
                      <a:stCxn id="60" idx="2"/>
                      <a:endCxn id="53" idx="2"/>
                    </p:cNvCxnSpPr>
                    <p:nvPr/>
                  </p:nvCxnSpPr>
                  <p:spPr>
                    <a:xfrm flipV="1">
                      <a:off x="2347794" y="4146258"/>
                      <a:ext cx="685155" cy="917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5E46B9F-A5ED-E312-6A91-CE05A7A9498C}"/>
                        </a:ext>
                      </a:extLst>
                    </p:cNvPr>
                    <p:cNvCxnSpPr>
                      <a:stCxn id="60" idx="2"/>
                      <a:endCxn id="54" idx="2"/>
                    </p:cNvCxnSpPr>
                    <p:nvPr/>
                  </p:nvCxnSpPr>
                  <p:spPr>
                    <a:xfrm flipV="1">
                      <a:off x="2347794" y="4604791"/>
                      <a:ext cx="685155" cy="459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691ED58-750D-441B-E6B1-BB1AFE71A4CA}"/>
                        </a:ext>
                      </a:extLst>
                    </p:cNvPr>
                    <p:cNvCxnSpPr>
                      <a:stCxn id="60" idx="2"/>
                      <a:endCxn id="55" idx="6"/>
                    </p:cNvCxnSpPr>
                    <p:nvPr/>
                  </p:nvCxnSpPr>
                  <p:spPr>
                    <a:xfrm>
                      <a:off x="2347794" y="5063803"/>
                      <a:ext cx="6851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08461B6-912D-29BB-7EEB-D74FECFC688B}"/>
                        </a:ext>
                      </a:extLst>
                    </p:cNvPr>
                    <p:cNvCxnSpPr>
                      <a:cxnSpLocks/>
                      <a:stCxn id="60" idx="2"/>
                      <a:endCxn id="56" idx="6"/>
                    </p:cNvCxnSpPr>
                    <p:nvPr/>
                  </p:nvCxnSpPr>
                  <p:spPr>
                    <a:xfrm>
                      <a:off x="2347794" y="5063803"/>
                      <a:ext cx="685155" cy="456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C1A2B26-6184-3AF7-2210-4852FA551F0D}"/>
                        </a:ext>
                      </a:extLst>
                    </p:cNvPr>
                    <p:cNvCxnSpPr>
                      <a:stCxn id="61" idx="2"/>
                      <a:endCxn id="52" idx="2"/>
                    </p:cNvCxnSpPr>
                    <p:nvPr/>
                  </p:nvCxnSpPr>
                  <p:spPr>
                    <a:xfrm flipV="1">
                      <a:off x="2347794" y="3689903"/>
                      <a:ext cx="685155" cy="1830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F4ED630-6180-773F-A32B-E14E6572CBA1}"/>
                        </a:ext>
                      </a:extLst>
                    </p:cNvPr>
                    <p:cNvCxnSpPr>
                      <a:stCxn id="61" idx="2"/>
                      <a:endCxn id="53" idx="2"/>
                    </p:cNvCxnSpPr>
                    <p:nvPr/>
                  </p:nvCxnSpPr>
                  <p:spPr>
                    <a:xfrm flipV="1">
                      <a:off x="2347794" y="4146258"/>
                      <a:ext cx="685155" cy="1373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26CC104-FB66-4A64-8E31-F42F3998B718}"/>
                        </a:ext>
                      </a:extLst>
                    </p:cNvPr>
                    <p:cNvCxnSpPr>
                      <a:stCxn id="61" idx="2"/>
                      <a:endCxn id="54" idx="2"/>
                    </p:cNvCxnSpPr>
                    <p:nvPr/>
                  </p:nvCxnSpPr>
                  <p:spPr>
                    <a:xfrm flipV="1">
                      <a:off x="2347794" y="4604791"/>
                      <a:ext cx="685155" cy="9153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9B8FC0B-7836-0B4D-7A46-80A875DAD19B}"/>
                        </a:ext>
                      </a:extLst>
                    </p:cNvPr>
                    <p:cNvCxnSpPr>
                      <a:stCxn id="61" idx="2"/>
                      <a:endCxn id="55" idx="6"/>
                    </p:cNvCxnSpPr>
                    <p:nvPr/>
                  </p:nvCxnSpPr>
                  <p:spPr>
                    <a:xfrm flipV="1">
                      <a:off x="2347794" y="5063803"/>
                      <a:ext cx="685155" cy="456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DC15DDB-35B2-4C17-D032-3B1F12D5E1E2}"/>
                        </a:ext>
                      </a:extLst>
                    </p:cNvPr>
                    <p:cNvCxnSpPr>
                      <a:stCxn id="61" idx="2"/>
                      <a:endCxn id="56" idx="6"/>
                    </p:cNvCxnSpPr>
                    <p:nvPr/>
                  </p:nvCxnSpPr>
                  <p:spPr>
                    <a:xfrm>
                      <a:off x="2347794" y="5520159"/>
                      <a:ext cx="68515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B7872D3C-F2A9-3E44-059C-79015E5248B9}"/>
                        </a:ext>
                      </a:extLst>
                    </p:cNvPr>
                    <p:cNvSpPr txBox="1"/>
                    <p:nvPr/>
                  </p:nvSpPr>
                  <p:spPr>
                    <a:xfrm>
                      <a:off x="1907714" y="3212519"/>
                      <a:ext cx="1684820" cy="276999"/>
                    </a:xfrm>
                    <a:prstGeom prst="rect">
                      <a:avLst/>
                    </a:prstGeom>
                    <a:noFill/>
                  </p:spPr>
                  <p:txBody>
                    <a:bodyPr wrap="none" rtlCol="0">
                      <a:spAutoFit/>
                    </a:bodyPr>
                    <a:lstStyle/>
                    <a:p>
                      <a:r>
                        <a:rPr lang="en-US" sz="1200" b="1" i="1" dirty="0"/>
                        <a:t>Deep Neural Network</a:t>
                      </a:r>
                    </a:p>
                  </p:txBody>
                </p:sp>
              </p:grpSp>
              <p:sp>
                <p:nvSpPr>
                  <p:cNvPr id="266" name="Rectangle 265">
                    <a:extLst>
                      <a:ext uri="{FF2B5EF4-FFF2-40B4-BE49-F238E27FC236}">
                        <a16:creationId xmlns:a16="http://schemas.microsoft.com/office/drawing/2014/main" id="{3C089968-46BA-0A7C-CD3E-8BE955992385}"/>
                      </a:ext>
                    </a:extLst>
                  </p:cNvPr>
                  <p:cNvSpPr/>
                  <p:nvPr/>
                </p:nvSpPr>
                <p:spPr>
                  <a:xfrm>
                    <a:off x="1905120" y="3163553"/>
                    <a:ext cx="1627637" cy="24781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grpSp>
          </p:grpSp>
          <p:sp>
            <p:nvSpPr>
              <p:cNvPr id="293" name="TextBox 292">
                <a:extLst>
                  <a:ext uri="{FF2B5EF4-FFF2-40B4-BE49-F238E27FC236}">
                    <a16:creationId xmlns:a16="http://schemas.microsoft.com/office/drawing/2014/main" id="{5229697B-A5CC-310E-6660-2A01D800505C}"/>
                  </a:ext>
                </a:extLst>
              </p:cNvPr>
              <p:cNvSpPr txBox="1"/>
              <p:nvPr/>
            </p:nvSpPr>
            <p:spPr>
              <a:xfrm>
                <a:off x="3389467" y="5543045"/>
                <a:ext cx="2822160" cy="276999"/>
              </a:xfrm>
              <a:prstGeom prst="rect">
                <a:avLst/>
              </a:prstGeom>
              <a:noFill/>
              <a:ln w="28575">
                <a:noFill/>
                <a:prstDash val="sysDash"/>
              </a:ln>
            </p:spPr>
            <p:txBody>
              <a:bodyPr wrap="square" rtlCol="0">
                <a:spAutoFit/>
              </a:bodyPr>
              <a:lstStyle/>
              <a:p>
                <a:pPr algn="ctr"/>
                <a:r>
                  <a:rPr lang="en-US" sz="1200" b="1" i="1" dirty="0"/>
                  <a:t>NN  Weights Optimization</a:t>
                </a:r>
                <a:endParaRPr lang="en-US" sz="1600" b="1" i="1" dirty="0"/>
              </a:p>
            </p:txBody>
          </p:sp>
        </p:grpSp>
        <p:cxnSp>
          <p:nvCxnSpPr>
            <p:cNvPr id="80" name="Elbow Connector 79">
              <a:extLst>
                <a:ext uri="{FF2B5EF4-FFF2-40B4-BE49-F238E27FC236}">
                  <a16:creationId xmlns:a16="http://schemas.microsoft.com/office/drawing/2014/main" id="{A01665C5-C41D-E943-3399-AA606FE9426A}"/>
                </a:ext>
              </a:extLst>
            </p:cNvPr>
            <p:cNvCxnSpPr>
              <a:cxnSpLocks/>
              <a:stCxn id="9" idx="3"/>
            </p:cNvCxnSpPr>
            <p:nvPr/>
          </p:nvCxnSpPr>
          <p:spPr>
            <a:xfrm flipV="1">
              <a:off x="6379249" y="4271825"/>
              <a:ext cx="1292231" cy="1693316"/>
            </a:xfrm>
            <a:prstGeom prst="bentConnector2">
              <a:avLst/>
            </a:prstGeom>
            <a:ln w="22860">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1C6B8DB-2154-3498-A317-10E9E119BEEF}"/>
                    </a:ext>
                  </a:extLst>
                </p:cNvPr>
                <p:cNvSpPr txBox="1"/>
                <p:nvPr/>
              </p:nvSpPr>
              <p:spPr>
                <a:xfrm>
                  <a:off x="6325994" y="5638217"/>
                  <a:ext cx="1398742" cy="302840"/>
                </a:xfrm>
                <a:prstGeom prst="rect">
                  <a:avLst/>
                </a:prstGeom>
                <a:noFill/>
                <a:ln w="28575">
                  <a:noFill/>
                  <a:prstDash val="sysDash"/>
                </a:ln>
              </p:spPr>
              <p:txBody>
                <a:bodyPr wrap="square" rtlCol="0">
                  <a:spAutoFit/>
                </a:bodyPr>
                <a:lstStyle/>
                <a:p>
                  <a:pPr algn="ctr"/>
                  <a14:m>
                    <m:oMath xmlns:m="http://schemas.openxmlformats.org/officeDocument/2006/math">
                      <m:r>
                        <a:rPr lang="en-US" sz="1400" b="1" i="1">
                          <a:latin typeface="Cambria Math" panose="02040503050406030204" pitchFamily="18" charset="0"/>
                          <a:ea typeface="Cambria Math" panose="02040503050406030204" pitchFamily="18" charset="0"/>
                        </a:rPr>
                        <m:t>𝛂</m:t>
                      </m:r>
                      <m:r>
                        <a:rPr lang="en-US" sz="1400" b="1" i="1">
                          <a:latin typeface="Cambria Math" panose="02040503050406030204" pitchFamily="18" charset="0"/>
                          <a:ea typeface="Cambria Math" panose="02040503050406030204" pitchFamily="18" charset="0"/>
                        </a:rPr>
                        <m:t> </m:t>
                      </m:r>
                    </m:oMath>
                  </a14:m>
                  <a:r>
                    <a:rPr lang="en-US" sz="1200" b="1" i="1" dirty="0"/>
                    <a:t>Optimization</a:t>
                  </a:r>
                  <a:endParaRPr lang="en-US" sz="1600" b="1" i="1" dirty="0"/>
                </a:p>
              </p:txBody>
            </p:sp>
          </mc:Choice>
          <mc:Fallback xmlns="">
            <p:sp>
              <p:nvSpPr>
                <p:cNvPr id="92" name="TextBox 91">
                  <a:extLst>
                    <a:ext uri="{FF2B5EF4-FFF2-40B4-BE49-F238E27FC236}">
                      <a16:creationId xmlns:a16="http://schemas.microsoft.com/office/drawing/2014/main" id="{21C6B8DB-2154-3498-A317-10E9E119BEEF}"/>
                    </a:ext>
                  </a:extLst>
                </p:cNvPr>
                <p:cNvSpPr txBox="1">
                  <a:spLocks noRot="1" noChangeAspect="1" noMove="1" noResize="1" noEditPoints="1" noAdjustHandles="1" noChangeArrowheads="1" noChangeShapeType="1" noTextEdit="1"/>
                </p:cNvSpPr>
                <p:nvPr/>
              </p:nvSpPr>
              <p:spPr>
                <a:xfrm>
                  <a:off x="6325994" y="5638217"/>
                  <a:ext cx="1398742" cy="302840"/>
                </a:xfrm>
                <a:prstGeom prst="rect">
                  <a:avLst/>
                </a:prstGeom>
                <a:blipFill>
                  <a:blip r:embed="rId13"/>
                  <a:stretch>
                    <a:fillRect b="-12000"/>
                  </a:stretch>
                </a:blipFill>
                <a:ln w="28575">
                  <a:noFill/>
                  <a:prstDash val="sysDash"/>
                </a:ln>
              </p:spPr>
              <p:txBody>
                <a:bodyPr/>
                <a:lstStyle/>
                <a:p>
                  <a:r>
                    <a:rPr lang="en-US">
                      <a:noFill/>
                    </a:rPr>
                    <a:t> </a:t>
                  </a:r>
                </a:p>
              </p:txBody>
            </p:sp>
          </mc:Fallback>
        </mc:AlternateContent>
      </p:grpSp>
    </p:spTree>
    <p:extLst>
      <p:ext uri="{BB962C8B-B14F-4D97-AF65-F5344CB8AC3E}">
        <p14:creationId xmlns:p14="http://schemas.microsoft.com/office/powerpoint/2010/main" val="251260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43DB-8E61-BC5F-364E-60A75DBD0F82}"/>
              </a:ext>
            </a:extLst>
          </p:cNvPr>
          <p:cNvSpPr>
            <a:spLocks noGrp="1"/>
          </p:cNvSpPr>
          <p:nvPr>
            <p:ph type="title"/>
          </p:nvPr>
        </p:nvSpPr>
        <p:spPr>
          <a:xfrm>
            <a:off x="527538" y="0"/>
            <a:ext cx="10515600" cy="1134208"/>
          </a:xfrm>
        </p:spPr>
        <p:txBody>
          <a:bodyPr>
            <a:normAutofit/>
          </a:bodyPr>
          <a:lstStyle/>
          <a:p>
            <a:r>
              <a:rPr lang="en-US" sz="3200" b="1" dirty="0"/>
              <a:t>Practical Challenges</a:t>
            </a:r>
          </a:p>
        </p:txBody>
      </p:sp>
      <p:sp>
        <p:nvSpPr>
          <p:cNvPr id="9" name="TextBox 8">
            <a:extLst>
              <a:ext uri="{FF2B5EF4-FFF2-40B4-BE49-F238E27FC236}">
                <a16:creationId xmlns:a16="http://schemas.microsoft.com/office/drawing/2014/main" id="{D6650A20-DFCC-E388-835E-64A3E04468BA}"/>
              </a:ext>
            </a:extLst>
          </p:cNvPr>
          <p:cNvSpPr txBox="1"/>
          <p:nvPr/>
        </p:nvSpPr>
        <p:spPr>
          <a:xfrm>
            <a:off x="524608" y="1036476"/>
            <a:ext cx="10682970" cy="5453865"/>
          </a:xfrm>
          <a:prstGeom prst="rect">
            <a:avLst/>
          </a:prstGeom>
          <a:noFill/>
        </p:spPr>
        <p:txBody>
          <a:bodyPr wrap="square">
            <a:spAutoFit/>
          </a:bodyPr>
          <a:lstStyle/>
          <a:p>
            <a:pPr>
              <a:lnSpc>
                <a:spcPct val="150000"/>
              </a:lnSpc>
            </a:pPr>
            <a:r>
              <a:rPr lang="en-US" b="1" dirty="0"/>
              <a:t>Convergence Challenges</a:t>
            </a:r>
          </a:p>
          <a:p>
            <a:pPr marL="285750" indent="-285750">
              <a:lnSpc>
                <a:spcPct val="150000"/>
              </a:lnSpc>
              <a:buFont typeface="Arial" panose="020B0604020202020204" pitchFamily="34" charset="0"/>
              <a:buChar char="•"/>
            </a:pPr>
            <a:r>
              <a:rPr lang="en-US" dirty="0"/>
              <a:t>PINNs can suffer from slow convergence or instability, especially for poorly scaled , High-order PDEs.</a:t>
            </a:r>
          </a:p>
          <a:p>
            <a:pPr>
              <a:lnSpc>
                <a:spcPct val="150000"/>
              </a:lnSpc>
            </a:pPr>
            <a:r>
              <a:rPr lang="en-US" b="1" dirty="0"/>
              <a:t>Loss Term Balancing</a:t>
            </a:r>
          </a:p>
          <a:p>
            <a:pPr marL="285750" indent="-285750">
              <a:lnSpc>
                <a:spcPct val="150000"/>
              </a:lnSpc>
              <a:buFont typeface="Arial" panose="020B0604020202020204" pitchFamily="34" charset="0"/>
              <a:buChar char="•"/>
            </a:pPr>
            <a:r>
              <a:rPr lang="en-US" dirty="0"/>
              <a:t>Choosing weights for each term in the total loss is non-trivial, dynamic re-weighting is common.</a:t>
            </a:r>
          </a:p>
          <a:p>
            <a:pPr>
              <a:lnSpc>
                <a:spcPct val="150000"/>
              </a:lnSpc>
            </a:pPr>
            <a:r>
              <a:rPr lang="en-US" b="1" dirty="0"/>
              <a:t>Normalization is crucial</a:t>
            </a:r>
          </a:p>
          <a:p>
            <a:pPr marL="285750" indent="-285750">
              <a:lnSpc>
                <a:spcPct val="150000"/>
              </a:lnSpc>
              <a:buFont typeface="Arial" panose="020B0604020202020204" pitchFamily="34" charset="0"/>
              <a:buChar char="•"/>
            </a:pPr>
            <a:r>
              <a:rPr lang="en-US" dirty="0"/>
              <a:t>Scaling inputs and PDE terms improves stability and makes loss terms more </a:t>
            </a:r>
            <a:r>
              <a:rPr lang="en-US" dirty="0" err="1"/>
              <a:t>interperable</a:t>
            </a:r>
            <a:r>
              <a:rPr lang="en-US" dirty="0"/>
              <a:t>.</a:t>
            </a:r>
          </a:p>
          <a:p>
            <a:pPr>
              <a:lnSpc>
                <a:spcPct val="150000"/>
              </a:lnSpc>
            </a:pPr>
            <a:r>
              <a:rPr lang="en-US" b="1" dirty="0"/>
              <a:t>Sampling Strategy and Collocation Points</a:t>
            </a:r>
          </a:p>
          <a:p>
            <a:pPr marL="285750" indent="-285750">
              <a:lnSpc>
                <a:spcPct val="150000"/>
              </a:lnSpc>
              <a:buFont typeface="Arial" panose="020B0604020202020204" pitchFamily="34" charset="0"/>
              <a:buChar char="•"/>
            </a:pPr>
            <a:r>
              <a:rPr lang="en-US" dirty="0"/>
              <a:t>The number and distribution of interior, BC/IC and observation points impacts the model training performance</a:t>
            </a:r>
          </a:p>
          <a:p>
            <a:pPr>
              <a:lnSpc>
                <a:spcPct val="150000"/>
              </a:lnSpc>
            </a:pPr>
            <a:r>
              <a:rPr lang="en-US" b="1" dirty="0"/>
              <a:t>Training Dynamics and Optimization</a:t>
            </a:r>
          </a:p>
          <a:p>
            <a:pPr marL="285750" indent="-285750">
              <a:lnSpc>
                <a:spcPct val="150000"/>
              </a:lnSpc>
              <a:buFont typeface="Arial" panose="020B0604020202020204" pitchFamily="34" charset="0"/>
              <a:buChar char="•"/>
            </a:pPr>
            <a:r>
              <a:rPr lang="en-US" dirty="0"/>
              <a:t>Optimizer choice  and learning rate strategies based on data and physics error</a:t>
            </a:r>
          </a:p>
          <a:p>
            <a:pPr marL="285750" indent="-285750">
              <a:lnSpc>
                <a:spcPct val="150000"/>
              </a:lnSpc>
              <a:buFont typeface="Arial" panose="020B0604020202020204" pitchFamily="34" charset="0"/>
              <a:buChar char="•"/>
            </a:pPr>
            <a:endParaRPr lang="en-US" dirty="0"/>
          </a:p>
          <a:p>
            <a:pPr>
              <a:lnSpc>
                <a:spcPct val="150000"/>
              </a:lnSpc>
            </a:pPr>
            <a:endParaRPr lang="en-US" dirty="0"/>
          </a:p>
        </p:txBody>
      </p:sp>
    </p:spTree>
    <p:extLst>
      <p:ext uri="{BB962C8B-B14F-4D97-AF65-F5344CB8AC3E}">
        <p14:creationId xmlns:p14="http://schemas.microsoft.com/office/powerpoint/2010/main" val="78798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29EEA4-5F9F-6F7A-B8A6-B2DB7C13BD28}"/>
              </a:ext>
            </a:extLst>
          </p:cNvPr>
          <p:cNvSpPr txBox="1"/>
          <p:nvPr/>
        </p:nvSpPr>
        <p:spPr>
          <a:xfrm>
            <a:off x="611942" y="5577625"/>
            <a:ext cx="9299021" cy="800219"/>
          </a:xfrm>
          <a:prstGeom prst="rect">
            <a:avLst/>
          </a:prstGeom>
          <a:noFill/>
        </p:spPr>
        <p:txBody>
          <a:bodyPr wrap="square">
            <a:spAutoFit/>
          </a:bodyPr>
          <a:lstStyle/>
          <a:p>
            <a:pPr algn="l">
              <a:spcAft>
                <a:spcPts val="1200"/>
              </a:spcAft>
              <a:buNone/>
            </a:pPr>
            <a:r>
              <a:rPr lang="en-US" b="1" i="1" dirty="0">
                <a:effectLst/>
                <a:latin typeface="Harding"/>
              </a:rPr>
              <a:t>Promising directions of machine learning for partial differential equations</a:t>
            </a:r>
          </a:p>
          <a:p>
            <a:pPr algn="l">
              <a:spcAft>
                <a:spcPts val="1200"/>
              </a:spcAft>
              <a:buNone/>
            </a:pPr>
            <a:r>
              <a:rPr lang="en-US" i="1" dirty="0">
                <a:effectLst/>
                <a:latin typeface="Harding"/>
              </a:rPr>
              <a:t>Steven L. Brunton &amp; J. Nathan Kutz , Nature Computational Science  (2024)</a:t>
            </a:r>
          </a:p>
        </p:txBody>
      </p:sp>
      <p:sp>
        <p:nvSpPr>
          <p:cNvPr id="6" name="TextBox 5">
            <a:extLst>
              <a:ext uri="{FF2B5EF4-FFF2-40B4-BE49-F238E27FC236}">
                <a16:creationId xmlns:a16="http://schemas.microsoft.com/office/drawing/2014/main" id="{8365DA05-38B0-236B-9D9F-6CF54F0084FC}"/>
              </a:ext>
            </a:extLst>
          </p:cNvPr>
          <p:cNvSpPr txBox="1"/>
          <p:nvPr/>
        </p:nvSpPr>
        <p:spPr>
          <a:xfrm>
            <a:off x="444843" y="1328491"/>
            <a:ext cx="7251357" cy="2960875"/>
          </a:xfrm>
          <a:prstGeom prst="rect">
            <a:avLst/>
          </a:prstGeom>
          <a:noFill/>
        </p:spPr>
        <p:txBody>
          <a:bodyPr wrap="square">
            <a:spAutoFit/>
          </a:bodyPr>
          <a:lstStyle/>
          <a:p>
            <a:pPr>
              <a:lnSpc>
                <a:spcPct val="150000"/>
              </a:lnSpc>
            </a:pPr>
            <a:r>
              <a:rPr lang="en-US" dirty="0"/>
              <a:t>To address challenges related to scale, domain complexity, and model interpretability advanced PINN architectures are constantly  </a:t>
            </a:r>
            <a:r>
              <a:rPr lang="en-US" dirty="0" err="1"/>
              <a:t>beeing</a:t>
            </a:r>
            <a:r>
              <a:rPr lang="en-US" dirty="0"/>
              <a:t> developed, for example:</a:t>
            </a:r>
          </a:p>
          <a:p>
            <a:pPr marL="742950" lvl="1" indent="-285750">
              <a:lnSpc>
                <a:spcPct val="150000"/>
              </a:lnSpc>
              <a:buFont typeface="Arial" panose="020B0604020202020204" pitchFamily="34" charset="0"/>
              <a:buChar char="•"/>
            </a:pPr>
            <a:r>
              <a:rPr lang="en-US" dirty="0"/>
              <a:t>XPINNs: divide domain and apply local PINNs with interface continuity</a:t>
            </a:r>
          </a:p>
          <a:p>
            <a:pPr marL="742950" lvl="1" indent="-285750">
              <a:lnSpc>
                <a:spcPct val="150000"/>
              </a:lnSpc>
              <a:buFont typeface="Arial" panose="020B0604020202020204" pitchFamily="34" charset="0"/>
              <a:buChar char="•"/>
            </a:pPr>
            <a:r>
              <a:rPr lang="en-US" dirty="0"/>
              <a:t>FNOs: use Fourier transforms to operate in frequency domain</a:t>
            </a:r>
          </a:p>
          <a:p>
            <a:pPr marL="742950" lvl="1" indent="-285750">
              <a:lnSpc>
                <a:spcPct val="150000"/>
              </a:lnSpc>
              <a:buFont typeface="Arial" panose="020B0604020202020204" pitchFamily="34" charset="0"/>
              <a:buChar char="•"/>
            </a:pPr>
            <a:r>
              <a:rPr lang="en-US" dirty="0" err="1"/>
              <a:t>SINDy</a:t>
            </a:r>
            <a:r>
              <a:rPr lang="en-US" dirty="0"/>
              <a:t>-PINNs: discover symbolic PDE terms during training</a:t>
            </a:r>
          </a:p>
        </p:txBody>
      </p:sp>
      <p:pic>
        <p:nvPicPr>
          <p:cNvPr id="7" name="Picture 6">
            <a:extLst>
              <a:ext uri="{FF2B5EF4-FFF2-40B4-BE49-F238E27FC236}">
                <a16:creationId xmlns:a16="http://schemas.microsoft.com/office/drawing/2014/main" id="{E32090AA-15F2-AA59-B635-54B59A9BDD0B}"/>
              </a:ext>
            </a:extLst>
          </p:cNvPr>
          <p:cNvPicPr>
            <a:picLocks noChangeAspect="1"/>
          </p:cNvPicPr>
          <p:nvPr/>
        </p:nvPicPr>
        <p:blipFill>
          <a:blip r:embed="rId2"/>
          <a:srcRect l="1087" t="986" r="514" b="808"/>
          <a:stretch>
            <a:fillRect/>
          </a:stretch>
        </p:blipFill>
        <p:spPr>
          <a:xfrm>
            <a:off x="8090664" y="658872"/>
            <a:ext cx="3869198" cy="5077231"/>
          </a:xfrm>
          <a:prstGeom prst="rect">
            <a:avLst/>
          </a:prstGeom>
        </p:spPr>
      </p:pic>
      <p:sp>
        <p:nvSpPr>
          <p:cNvPr id="9" name="TextBox 8">
            <a:extLst>
              <a:ext uri="{FF2B5EF4-FFF2-40B4-BE49-F238E27FC236}">
                <a16:creationId xmlns:a16="http://schemas.microsoft.com/office/drawing/2014/main" id="{3EFB73E9-7501-2B1A-8BF2-3E04431B440D}"/>
              </a:ext>
            </a:extLst>
          </p:cNvPr>
          <p:cNvSpPr txBox="1"/>
          <p:nvPr/>
        </p:nvSpPr>
        <p:spPr>
          <a:xfrm>
            <a:off x="444843" y="278864"/>
            <a:ext cx="11062385" cy="760016"/>
          </a:xfrm>
          <a:prstGeom prst="rect">
            <a:avLst/>
          </a:prstGeom>
          <a:noFill/>
        </p:spPr>
        <p:txBody>
          <a:bodyPr wrap="square">
            <a:spAutoFit/>
          </a:bodyPr>
          <a:lstStyle/>
          <a:p>
            <a:pPr>
              <a:lnSpc>
                <a:spcPct val="150000"/>
              </a:lnSpc>
            </a:pPr>
            <a:r>
              <a:rPr lang="en-US" sz="3200" dirty="0">
                <a:latin typeface="+mj-lt"/>
              </a:rPr>
              <a:t>Hybrid and Extended PINN Architectures</a:t>
            </a:r>
          </a:p>
        </p:txBody>
      </p:sp>
    </p:spTree>
    <p:extLst>
      <p:ext uri="{BB962C8B-B14F-4D97-AF65-F5344CB8AC3E}">
        <p14:creationId xmlns:p14="http://schemas.microsoft.com/office/powerpoint/2010/main" val="2098769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469C9F-7308-089A-F3BA-BBE8A5AB5B17}"/>
              </a:ext>
            </a:extLst>
          </p:cNvPr>
          <p:cNvPicPr>
            <a:picLocks noChangeAspect="1"/>
          </p:cNvPicPr>
          <p:nvPr/>
        </p:nvPicPr>
        <p:blipFill>
          <a:blip r:embed="rId2"/>
          <a:srcRect l="3048"/>
          <a:stretch>
            <a:fillRect/>
          </a:stretch>
        </p:blipFill>
        <p:spPr>
          <a:xfrm>
            <a:off x="693122" y="1554685"/>
            <a:ext cx="6213389" cy="4697607"/>
          </a:xfrm>
          <a:prstGeom prst="rect">
            <a:avLst/>
          </a:prstGeom>
        </p:spPr>
      </p:pic>
      <p:sp>
        <p:nvSpPr>
          <p:cNvPr id="5" name="TextBox 4">
            <a:extLst>
              <a:ext uri="{FF2B5EF4-FFF2-40B4-BE49-F238E27FC236}">
                <a16:creationId xmlns:a16="http://schemas.microsoft.com/office/drawing/2014/main" id="{F4C82CEA-D2E7-42E9-E0D8-F05D0E193993}"/>
              </a:ext>
            </a:extLst>
          </p:cNvPr>
          <p:cNvSpPr txBox="1"/>
          <p:nvPr/>
        </p:nvSpPr>
        <p:spPr>
          <a:xfrm>
            <a:off x="693122" y="6323241"/>
            <a:ext cx="6096000" cy="307777"/>
          </a:xfrm>
          <a:prstGeom prst="rect">
            <a:avLst/>
          </a:prstGeom>
          <a:noFill/>
        </p:spPr>
        <p:txBody>
          <a:bodyPr wrap="square">
            <a:spAutoFit/>
          </a:bodyPr>
          <a:lstStyle/>
          <a:p>
            <a:r>
              <a:rPr lang="en-US" sz="1400" dirty="0"/>
              <a:t>https://</a:t>
            </a:r>
            <a:r>
              <a:rPr lang="en-US" sz="1400" dirty="0" err="1"/>
              <a:t>deepxde.readthedocs.io</a:t>
            </a:r>
            <a:r>
              <a:rPr lang="en-US" sz="1400" dirty="0"/>
              <a:t>/</a:t>
            </a:r>
            <a:r>
              <a:rPr lang="en-US" sz="1400" dirty="0" err="1"/>
              <a:t>en</a:t>
            </a:r>
            <a:r>
              <a:rPr lang="en-US" sz="1400" dirty="0"/>
              <a:t>/latest/</a:t>
            </a:r>
            <a:r>
              <a:rPr lang="en-US" sz="1400" dirty="0" err="1"/>
              <a:t>index.html</a:t>
            </a:r>
            <a:endParaRPr lang="en-US" sz="1400" dirty="0"/>
          </a:p>
        </p:txBody>
      </p:sp>
      <p:sp>
        <p:nvSpPr>
          <p:cNvPr id="7" name="TextBox 6">
            <a:extLst>
              <a:ext uri="{FF2B5EF4-FFF2-40B4-BE49-F238E27FC236}">
                <a16:creationId xmlns:a16="http://schemas.microsoft.com/office/drawing/2014/main" id="{5783EC9A-74B2-F0FD-8FFB-16FB785B045A}"/>
              </a:ext>
            </a:extLst>
          </p:cNvPr>
          <p:cNvSpPr txBox="1"/>
          <p:nvPr/>
        </p:nvSpPr>
        <p:spPr>
          <a:xfrm>
            <a:off x="7846314" y="5557505"/>
            <a:ext cx="3769953" cy="523220"/>
          </a:xfrm>
          <a:prstGeom prst="rect">
            <a:avLst/>
          </a:prstGeom>
          <a:noFill/>
        </p:spPr>
        <p:txBody>
          <a:bodyPr wrap="square">
            <a:spAutoFit/>
          </a:bodyPr>
          <a:lstStyle/>
          <a:p>
            <a:r>
              <a:rPr lang="en-US" sz="1400" dirty="0"/>
              <a:t>https://</a:t>
            </a:r>
            <a:r>
              <a:rPr lang="en-US" sz="1400" dirty="0" err="1"/>
              <a:t>www.youtube.com</a:t>
            </a:r>
            <a:r>
              <a:rPr lang="en-US" sz="1400" dirty="0"/>
              <a:t>/</a:t>
            </a:r>
            <a:r>
              <a:rPr lang="en-US" sz="1400" dirty="0" err="1"/>
              <a:t>playlist?list</a:t>
            </a:r>
            <a:r>
              <a:rPr lang="en-US" sz="1400" dirty="0"/>
              <a:t>=PLM7DTyYjZGuLYDLV9g7AqkEatySe-lAqG</a:t>
            </a:r>
          </a:p>
        </p:txBody>
      </p:sp>
      <p:pic>
        <p:nvPicPr>
          <p:cNvPr id="8" name="Picture 7">
            <a:extLst>
              <a:ext uri="{FF2B5EF4-FFF2-40B4-BE49-F238E27FC236}">
                <a16:creationId xmlns:a16="http://schemas.microsoft.com/office/drawing/2014/main" id="{351253BB-8326-592D-FCE1-5B41590156C5}"/>
              </a:ext>
            </a:extLst>
          </p:cNvPr>
          <p:cNvPicPr>
            <a:picLocks noChangeAspect="1"/>
          </p:cNvPicPr>
          <p:nvPr/>
        </p:nvPicPr>
        <p:blipFill>
          <a:blip r:embed="rId3"/>
          <a:stretch>
            <a:fillRect/>
          </a:stretch>
        </p:blipFill>
        <p:spPr>
          <a:xfrm>
            <a:off x="7607300" y="2319214"/>
            <a:ext cx="4214453" cy="3089201"/>
          </a:xfrm>
          <a:prstGeom prst="rect">
            <a:avLst/>
          </a:prstGeom>
        </p:spPr>
      </p:pic>
      <p:sp>
        <p:nvSpPr>
          <p:cNvPr id="4" name="TextBox 3">
            <a:extLst>
              <a:ext uri="{FF2B5EF4-FFF2-40B4-BE49-F238E27FC236}">
                <a16:creationId xmlns:a16="http://schemas.microsoft.com/office/drawing/2014/main" id="{0775D306-24E8-5739-5402-73D4CA7C2096}"/>
              </a:ext>
            </a:extLst>
          </p:cNvPr>
          <p:cNvSpPr txBox="1"/>
          <p:nvPr/>
        </p:nvSpPr>
        <p:spPr>
          <a:xfrm>
            <a:off x="575733" y="226982"/>
            <a:ext cx="10808845" cy="1256754"/>
          </a:xfrm>
          <a:prstGeom prst="rect">
            <a:avLst/>
          </a:prstGeom>
          <a:noFill/>
        </p:spPr>
        <p:txBody>
          <a:bodyPr wrap="square">
            <a:spAutoFit/>
          </a:bodyPr>
          <a:lstStyle/>
          <a:p>
            <a:pPr algn="l">
              <a:spcAft>
                <a:spcPts val="700"/>
              </a:spcAft>
              <a:buNone/>
            </a:pPr>
            <a:r>
              <a:rPr lang="en-US" sz="2800" b="1" i="0" dirty="0" err="1">
                <a:solidFill>
                  <a:srgbClr val="404040"/>
                </a:solidFill>
                <a:effectLst/>
                <a:latin typeface="+mj-lt"/>
              </a:rPr>
              <a:t>DeepXDE</a:t>
            </a:r>
            <a:endParaRPr lang="en-US" sz="2800" b="1" i="0" dirty="0">
              <a:solidFill>
                <a:srgbClr val="404040"/>
              </a:solidFill>
              <a:effectLst/>
              <a:latin typeface="+mj-lt"/>
            </a:endParaRPr>
          </a:p>
          <a:p>
            <a:pPr algn="l">
              <a:spcAft>
                <a:spcPts val="700"/>
              </a:spcAft>
              <a:buNone/>
            </a:pPr>
            <a:r>
              <a:rPr lang="en-US" b="0" i="0" dirty="0">
                <a:solidFill>
                  <a:srgbClr val="404040"/>
                </a:solidFill>
                <a:effectLst/>
                <a:latin typeface="+mj-lt"/>
              </a:rPr>
              <a:t>A library for scientific machine learning and physics-informed learning </a:t>
            </a:r>
          </a:p>
          <a:p>
            <a:pPr algn="l">
              <a:spcAft>
                <a:spcPts val="700"/>
              </a:spcAft>
              <a:buNone/>
            </a:pPr>
            <a:r>
              <a:rPr lang="en-US" dirty="0">
                <a:solidFill>
                  <a:srgbClr val="404040"/>
                </a:solidFill>
                <a:latin typeface="+mj-lt"/>
              </a:rPr>
              <a:t>D</a:t>
            </a:r>
            <a:r>
              <a:rPr lang="en-US" b="0" i="0" dirty="0">
                <a:solidFill>
                  <a:srgbClr val="404040"/>
                </a:solidFill>
                <a:effectLst/>
                <a:latin typeface="+mj-lt"/>
              </a:rPr>
              <a:t>eveloped by Lu Lu and George </a:t>
            </a:r>
            <a:r>
              <a:rPr lang="en-US" b="0" i="0" dirty="0" err="1">
                <a:solidFill>
                  <a:srgbClr val="404040"/>
                </a:solidFill>
                <a:effectLst/>
                <a:latin typeface="+mj-lt"/>
              </a:rPr>
              <a:t>Karniadakis</a:t>
            </a:r>
            <a:endParaRPr lang="en-US" b="0" i="0" dirty="0">
              <a:solidFill>
                <a:srgbClr val="404040"/>
              </a:solidFill>
              <a:effectLst/>
              <a:latin typeface="+mj-lt"/>
            </a:endParaRPr>
          </a:p>
        </p:txBody>
      </p:sp>
    </p:spTree>
    <p:extLst>
      <p:ext uri="{BB962C8B-B14F-4D97-AF65-F5344CB8AC3E}">
        <p14:creationId xmlns:p14="http://schemas.microsoft.com/office/powerpoint/2010/main" val="1924203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DDF2-6D2E-6D26-94B4-79595C81C77B}"/>
              </a:ext>
            </a:extLst>
          </p:cNvPr>
          <p:cNvSpPr>
            <a:spLocks noGrp="1"/>
          </p:cNvSpPr>
          <p:nvPr>
            <p:ph type="title"/>
          </p:nvPr>
        </p:nvSpPr>
        <p:spPr>
          <a:xfrm>
            <a:off x="255722" y="0"/>
            <a:ext cx="10515600" cy="1325563"/>
          </a:xfrm>
        </p:spPr>
        <p:txBody>
          <a:bodyPr>
            <a:normAutofit/>
          </a:bodyPr>
          <a:lstStyle/>
          <a:p>
            <a:r>
              <a:rPr lang="en-US" sz="2400" dirty="0"/>
              <a:t>RANS-PINN based Simulation Surrogates for Predicting Turbulent Flows</a:t>
            </a:r>
            <a:br>
              <a:rPr lang="en-US" sz="2400" dirty="0"/>
            </a:br>
            <a:r>
              <a:rPr lang="en-US" sz="2000" i="1" dirty="0"/>
              <a:t>Ghosh et al., 2023</a:t>
            </a:r>
          </a:p>
        </p:txBody>
      </p:sp>
      <p:pic>
        <p:nvPicPr>
          <p:cNvPr id="3" name="Picture 2">
            <a:extLst>
              <a:ext uri="{FF2B5EF4-FFF2-40B4-BE49-F238E27FC236}">
                <a16:creationId xmlns:a16="http://schemas.microsoft.com/office/drawing/2014/main" id="{325A817C-DAA5-274D-207A-F1D82B0A9197}"/>
              </a:ext>
            </a:extLst>
          </p:cNvPr>
          <p:cNvPicPr>
            <a:picLocks noChangeAspect="1"/>
          </p:cNvPicPr>
          <p:nvPr/>
        </p:nvPicPr>
        <p:blipFill>
          <a:blip r:embed="rId2"/>
          <a:srcRect b="7039"/>
          <a:stretch>
            <a:fillRect/>
          </a:stretch>
        </p:blipFill>
        <p:spPr>
          <a:xfrm>
            <a:off x="6642100" y="814286"/>
            <a:ext cx="5549900" cy="2998762"/>
          </a:xfrm>
          <a:prstGeom prst="rect">
            <a:avLst/>
          </a:prstGeom>
        </p:spPr>
      </p:pic>
      <p:pic>
        <p:nvPicPr>
          <p:cNvPr id="6" name="Picture 5">
            <a:extLst>
              <a:ext uri="{FF2B5EF4-FFF2-40B4-BE49-F238E27FC236}">
                <a16:creationId xmlns:a16="http://schemas.microsoft.com/office/drawing/2014/main" id="{0D764039-F27F-A2A1-1C5A-0FC1F13D7F2B}"/>
              </a:ext>
            </a:extLst>
          </p:cNvPr>
          <p:cNvPicPr>
            <a:picLocks noChangeAspect="1"/>
          </p:cNvPicPr>
          <p:nvPr/>
        </p:nvPicPr>
        <p:blipFill>
          <a:blip r:embed="rId3"/>
          <a:stretch>
            <a:fillRect/>
          </a:stretch>
        </p:blipFill>
        <p:spPr>
          <a:xfrm>
            <a:off x="7730797" y="4011273"/>
            <a:ext cx="3175000" cy="2679700"/>
          </a:xfrm>
          <a:prstGeom prst="rect">
            <a:avLst/>
          </a:prstGeom>
        </p:spPr>
      </p:pic>
      <p:sp>
        <p:nvSpPr>
          <p:cNvPr id="4" name="TextBox 3">
            <a:extLst>
              <a:ext uri="{FF2B5EF4-FFF2-40B4-BE49-F238E27FC236}">
                <a16:creationId xmlns:a16="http://schemas.microsoft.com/office/drawing/2014/main" id="{C1762179-6A40-0CD3-D6B9-FA5C3A5327D3}"/>
              </a:ext>
            </a:extLst>
          </p:cNvPr>
          <p:cNvSpPr txBox="1"/>
          <p:nvPr/>
        </p:nvSpPr>
        <p:spPr>
          <a:xfrm>
            <a:off x="255722" y="1325563"/>
            <a:ext cx="6251574" cy="4678204"/>
          </a:xfrm>
          <a:prstGeom prst="rect">
            <a:avLst/>
          </a:prstGeom>
          <a:noFill/>
        </p:spPr>
        <p:txBody>
          <a:bodyPr wrap="square" rtlCol="0">
            <a:spAutoFit/>
          </a:bodyPr>
          <a:lstStyle/>
          <a:p>
            <a:r>
              <a:rPr lang="en-US" sz="1600" dirty="0"/>
              <a:t>Quickly predict turbulent fluid dynamics (air / water) flow around different shapes without running costly CFD simulations</a:t>
            </a:r>
          </a:p>
          <a:p>
            <a:endParaRPr lang="en-US" sz="1400" dirty="0"/>
          </a:p>
          <a:p>
            <a:r>
              <a:rPr lang="en-US" sz="1400" b="1" dirty="0"/>
              <a:t>Prediction-</a:t>
            </a:r>
            <a:r>
              <a:rPr lang="en-US" sz="1400" dirty="0"/>
              <a:t> Maps of flow speed, pressure, and two turbulence</a:t>
            </a:r>
            <a:r>
              <a:rPr lang="he-IL" sz="1400" dirty="0"/>
              <a:t> </a:t>
            </a:r>
            <a:r>
              <a:rPr lang="en-US" sz="1400" dirty="0"/>
              <a:t> metrics (k–</a:t>
            </a:r>
            <a:r>
              <a:rPr lang="el-GR" sz="1400" dirty="0"/>
              <a:t>ε</a:t>
            </a:r>
            <a:r>
              <a:rPr lang="en-US" sz="1400" dirty="0"/>
              <a:t>) over 2‑D or 3‑D geometries such as cylinders, wings etc.</a:t>
            </a:r>
          </a:p>
          <a:p>
            <a:endParaRPr lang="en-US" sz="1400" dirty="0"/>
          </a:p>
          <a:p>
            <a:r>
              <a:rPr lang="en-US" sz="1400" b="1" dirty="0"/>
              <a:t>Input Data-</a:t>
            </a:r>
            <a:r>
              <a:rPr lang="en-US" sz="1400" dirty="0"/>
              <a:t> Gridded geometry of the object plus inlet wind profile and boundary conditions taken from conventional CFD runs</a:t>
            </a:r>
          </a:p>
          <a:p>
            <a:endParaRPr lang="en-US" sz="1400" dirty="0"/>
          </a:p>
          <a:p>
            <a:r>
              <a:rPr lang="en-US" sz="1400" b="1" dirty="0"/>
              <a:t>Physics Basis-</a:t>
            </a:r>
            <a:r>
              <a:rPr lang="en-US" sz="1400" dirty="0"/>
              <a:t> Respects the Reynolds‑Averaged Navier–Stokes (RANS) equations with a standard turbulence closure.</a:t>
            </a:r>
          </a:p>
          <a:p>
            <a:endParaRPr lang="en-US" sz="1400" dirty="0"/>
          </a:p>
          <a:p>
            <a:r>
              <a:rPr lang="en-US" sz="1400" b="1" dirty="0"/>
              <a:t>Architecture:</a:t>
            </a:r>
            <a:r>
              <a:rPr lang="en-US" sz="1400" dirty="0"/>
              <a:t> A system of 5 Fourier Neural Operator (FNO) , each predicting one variable (u, v, p, k, </a:t>
            </a:r>
            <a:r>
              <a:rPr lang="el-GR" sz="1400" dirty="0"/>
              <a:t>ε)</a:t>
            </a:r>
            <a:r>
              <a:rPr lang="en-US" sz="1400" dirty="0"/>
              <a:t> The FNO networks transforms data with space-time values and learns spatial patterns on the frequency domain, efficiently capturing complex patterns like turbulence.</a:t>
            </a:r>
          </a:p>
          <a:p>
            <a:endParaRPr lang="en-US" sz="1400" dirty="0"/>
          </a:p>
          <a:p>
            <a:r>
              <a:rPr lang="en-US" sz="1400" b="1" dirty="0"/>
              <a:t>Phys‑Learning:</a:t>
            </a:r>
            <a:r>
              <a:rPr lang="en-US" sz="1400" dirty="0"/>
              <a:t> Combines supervised learning with PDE residuals optimization. </a:t>
            </a:r>
          </a:p>
          <a:p>
            <a:pPr marL="285750" indent="-285750">
              <a:buFontTx/>
              <a:buChar char="-"/>
            </a:pPr>
            <a:r>
              <a:rPr lang="en-US" sz="1400" dirty="0"/>
              <a:t>First fits on simulated training data</a:t>
            </a:r>
          </a:p>
          <a:p>
            <a:pPr marL="285750" indent="-285750">
              <a:buFontTx/>
              <a:buChar char="-"/>
            </a:pPr>
            <a:r>
              <a:rPr lang="en-US" sz="1400" dirty="0"/>
              <a:t>Then fine‑tunes while reducing the fluid‑equation residual.</a:t>
            </a:r>
          </a:p>
        </p:txBody>
      </p:sp>
    </p:spTree>
    <p:extLst>
      <p:ext uri="{BB962C8B-B14F-4D97-AF65-F5344CB8AC3E}">
        <p14:creationId xmlns:p14="http://schemas.microsoft.com/office/powerpoint/2010/main" val="180823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D9E9-610D-9E40-0107-466A17F06F69}"/>
              </a:ext>
            </a:extLst>
          </p:cNvPr>
          <p:cNvSpPr>
            <a:spLocks noGrp="1"/>
          </p:cNvSpPr>
          <p:nvPr>
            <p:ph type="title"/>
          </p:nvPr>
        </p:nvSpPr>
        <p:spPr>
          <a:xfrm>
            <a:off x="395749" y="51597"/>
            <a:ext cx="10515600" cy="1325563"/>
          </a:xfrm>
        </p:spPr>
        <p:txBody>
          <a:bodyPr>
            <a:normAutofit/>
          </a:bodyPr>
          <a:lstStyle/>
          <a:p>
            <a:r>
              <a:rPr lang="en-US" sz="2400" b="0" i="0" dirty="0">
                <a:effectLst/>
                <a:latin typeface="system-ui"/>
              </a:rPr>
              <a:t>Hidden fluid mechanics: Learning velocity and pressure fields from flow flow visualizations</a:t>
            </a:r>
            <a:br>
              <a:rPr lang="en-US" sz="2800" b="0" i="0" dirty="0">
                <a:effectLst/>
                <a:latin typeface="system-ui"/>
              </a:rPr>
            </a:br>
            <a:r>
              <a:rPr lang="en-US" sz="2000" b="0" i="1" dirty="0" err="1">
                <a:effectLst/>
                <a:latin typeface="system-ui"/>
              </a:rPr>
              <a:t>Raissi</a:t>
            </a:r>
            <a:r>
              <a:rPr lang="en-US" sz="2000" b="0" i="1" dirty="0">
                <a:effectLst/>
                <a:latin typeface="system-ui"/>
              </a:rPr>
              <a:t>, Yazdani &amp; </a:t>
            </a:r>
            <a:r>
              <a:rPr lang="en-US" sz="2000" b="0" i="1" dirty="0" err="1">
                <a:effectLst/>
                <a:latin typeface="system-ui"/>
              </a:rPr>
              <a:t>Karniadakis</a:t>
            </a:r>
            <a:r>
              <a:rPr lang="en-US" sz="2000" b="0" i="1" dirty="0">
                <a:effectLst/>
                <a:latin typeface="system-ui"/>
              </a:rPr>
              <a:t>, 2020</a:t>
            </a:r>
            <a:endParaRPr lang="en-US" sz="2000" i="1" dirty="0"/>
          </a:p>
        </p:txBody>
      </p:sp>
      <p:sp>
        <p:nvSpPr>
          <p:cNvPr id="6" name="TextBox 5">
            <a:extLst>
              <a:ext uri="{FF2B5EF4-FFF2-40B4-BE49-F238E27FC236}">
                <a16:creationId xmlns:a16="http://schemas.microsoft.com/office/drawing/2014/main" id="{9419520D-3BE5-453D-AB91-FE195C73F16B}"/>
              </a:ext>
            </a:extLst>
          </p:cNvPr>
          <p:cNvSpPr txBox="1"/>
          <p:nvPr/>
        </p:nvSpPr>
        <p:spPr>
          <a:xfrm>
            <a:off x="414681" y="1609218"/>
            <a:ext cx="6232107" cy="5139869"/>
          </a:xfrm>
          <a:prstGeom prst="rect">
            <a:avLst/>
          </a:prstGeom>
          <a:noFill/>
        </p:spPr>
        <p:txBody>
          <a:bodyPr wrap="square">
            <a:spAutoFit/>
          </a:bodyPr>
          <a:lstStyle/>
          <a:p>
            <a:r>
              <a:rPr lang="en-US" sz="1600" dirty="0"/>
              <a:t>Recover the full 3‑D flow field in complex geometry using only flow‑visualization image and videos</a:t>
            </a:r>
          </a:p>
          <a:p>
            <a:pPr marL="285750" indent="-285750">
              <a:buFont typeface="Arial" panose="020B0604020202020204" pitchFamily="34" charset="0"/>
              <a:buChar char="•"/>
            </a:pPr>
            <a:endParaRPr lang="en-US" sz="1600" dirty="0"/>
          </a:p>
          <a:p>
            <a:r>
              <a:rPr lang="en-US" sz="1400" b="1" dirty="0"/>
              <a:t>Prediction-</a:t>
            </a:r>
            <a:r>
              <a:rPr lang="en-US" sz="1400" dirty="0"/>
              <a:t> 3D flow maps, velocity and pressure components throughout the complex geometry flow volume</a:t>
            </a:r>
          </a:p>
          <a:p>
            <a:endParaRPr lang="en-US" sz="1400" dirty="0"/>
          </a:p>
          <a:p>
            <a:r>
              <a:rPr lang="en-US" sz="1400" b="1" dirty="0"/>
              <a:t>Input-</a:t>
            </a:r>
            <a:r>
              <a:rPr lang="en-US" sz="1400" dirty="0"/>
              <a:t> Video frames showing tracer intensity (dye/smoke flow tracers).</a:t>
            </a:r>
            <a:br>
              <a:rPr lang="en-US" sz="1400" dirty="0"/>
            </a:br>
            <a:r>
              <a:rPr lang="en-US" sz="1400" dirty="0"/>
              <a:t>pixel’s brightness is converted to a scalar concentration value and tagged with its 3‑D position</a:t>
            </a:r>
          </a:p>
          <a:p>
            <a:endParaRPr lang="en-US" sz="1400" dirty="0"/>
          </a:p>
          <a:p>
            <a:r>
              <a:rPr lang="en-US" sz="1400" b="1" dirty="0"/>
              <a:t>Physics Basis-</a:t>
            </a:r>
            <a:r>
              <a:rPr lang="en-US" sz="1400" dirty="0"/>
              <a:t> Standard fluid‑motion equations (Navier–Stokes) coupled with an advection– diffusion equation for the chemical tracer.</a:t>
            </a:r>
          </a:p>
          <a:p>
            <a:endParaRPr lang="en-US" sz="1400" dirty="0"/>
          </a:p>
          <a:p>
            <a:r>
              <a:rPr lang="en-US" sz="1400" b="1" dirty="0"/>
              <a:t>Architecture-  </a:t>
            </a:r>
            <a:r>
              <a:rPr lang="en-US" sz="1400" dirty="0"/>
              <a:t>Fully connected NN that takes a space‑time coordinate (x, y, z, t) and returns the dye concentration C, pressure P, and 3D velocity components (</a:t>
            </a:r>
            <a:r>
              <a:rPr lang="en-US" sz="1400" dirty="0" err="1"/>
              <a:t>u,v,w</a:t>
            </a:r>
            <a:r>
              <a:rPr lang="en-US" sz="1400" dirty="0"/>
              <a:t>)</a:t>
            </a:r>
          </a:p>
          <a:p>
            <a:endParaRPr lang="en-US" sz="1400" dirty="0"/>
          </a:p>
          <a:p>
            <a:r>
              <a:rPr lang="en-US" sz="1400" b="1" dirty="0"/>
              <a:t>Phys‑Learning</a:t>
            </a:r>
            <a:endParaRPr lang="en-US" sz="1400" dirty="0"/>
          </a:p>
          <a:p>
            <a:r>
              <a:rPr lang="en-US" sz="1400" dirty="0"/>
              <a:t>- Imposes the Navier–Stokes PDE residuals on the flow field results through loss function. </a:t>
            </a:r>
          </a:p>
          <a:p>
            <a:r>
              <a:rPr lang="en-US" sz="1400" dirty="0"/>
              <a:t>- Matches the predicted dye concentrations to the video data for minimizing data loss.</a:t>
            </a:r>
          </a:p>
          <a:p>
            <a:endParaRPr lang="en-US" sz="1400" dirty="0"/>
          </a:p>
        </p:txBody>
      </p:sp>
      <p:pic>
        <p:nvPicPr>
          <p:cNvPr id="11" name="Picture 10">
            <a:extLst>
              <a:ext uri="{FF2B5EF4-FFF2-40B4-BE49-F238E27FC236}">
                <a16:creationId xmlns:a16="http://schemas.microsoft.com/office/drawing/2014/main" id="{4A4BAB7C-968B-8966-D7F3-6CBA1AE62711}"/>
              </a:ext>
            </a:extLst>
          </p:cNvPr>
          <p:cNvPicPr>
            <a:picLocks noChangeAspect="1"/>
          </p:cNvPicPr>
          <p:nvPr/>
        </p:nvPicPr>
        <p:blipFill>
          <a:blip r:embed="rId2"/>
          <a:stretch>
            <a:fillRect/>
          </a:stretch>
        </p:blipFill>
        <p:spPr>
          <a:xfrm>
            <a:off x="8045661" y="1168717"/>
            <a:ext cx="2673664" cy="1909760"/>
          </a:xfrm>
          <a:prstGeom prst="rect">
            <a:avLst/>
          </a:prstGeom>
        </p:spPr>
      </p:pic>
      <p:pic>
        <p:nvPicPr>
          <p:cNvPr id="12" name="Picture 11">
            <a:extLst>
              <a:ext uri="{FF2B5EF4-FFF2-40B4-BE49-F238E27FC236}">
                <a16:creationId xmlns:a16="http://schemas.microsoft.com/office/drawing/2014/main" id="{68A3B3FD-8D39-8A9E-BD54-ADBE7AA2092C}"/>
              </a:ext>
            </a:extLst>
          </p:cNvPr>
          <p:cNvPicPr>
            <a:picLocks noChangeAspect="1"/>
          </p:cNvPicPr>
          <p:nvPr/>
        </p:nvPicPr>
        <p:blipFill>
          <a:blip r:embed="rId3"/>
          <a:stretch>
            <a:fillRect/>
          </a:stretch>
        </p:blipFill>
        <p:spPr>
          <a:xfrm>
            <a:off x="7022592" y="3114537"/>
            <a:ext cx="4894309" cy="1837640"/>
          </a:xfrm>
          <a:prstGeom prst="rect">
            <a:avLst/>
          </a:prstGeom>
        </p:spPr>
      </p:pic>
      <p:pic>
        <p:nvPicPr>
          <p:cNvPr id="13" name="Picture 12">
            <a:extLst>
              <a:ext uri="{FF2B5EF4-FFF2-40B4-BE49-F238E27FC236}">
                <a16:creationId xmlns:a16="http://schemas.microsoft.com/office/drawing/2014/main" id="{368BE3D5-B4CD-4840-6DF4-B439E113BFB0}"/>
              </a:ext>
            </a:extLst>
          </p:cNvPr>
          <p:cNvPicPr>
            <a:picLocks noChangeAspect="1"/>
          </p:cNvPicPr>
          <p:nvPr/>
        </p:nvPicPr>
        <p:blipFill>
          <a:blip r:embed="rId4"/>
          <a:srcRect l="27058" t="7136" r="25070" b="32408"/>
          <a:stretch>
            <a:fillRect/>
          </a:stretch>
        </p:blipFill>
        <p:spPr>
          <a:xfrm>
            <a:off x="9681067" y="4952177"/>
            <a:ext cx="2235834" cy="1772619"/>
          </a:xfrm>
          <a:prstGeom prst="rect">
            <a:avLst/>
          </a:prstGeom>
        </p:spPr>
      </p:pic>
      <p:pic>
        <p:nvPicPr>
          <p:cNvPr id="14" name="Picture 13">
            <a:extLst>
              <a:ext uri="{FF2B5EF4-FFF2-40B4-BE49-F238E27FC236}">
                <a16:creationId xmlns:a16="http://schemas.microsoft.com/office/drawing/2014/main" id="{06AE2F3F-214D-B777-C9C6-7DD52BE5BAD3}"/>
              </a:ext>
            </a:extLst>
          </p:cNvPr>
          <p:cNvPicPr>
            <a:picLocks noChangeAspect="1"/>
          </p:cNvPicPr>
          <p:nvPr/>
        </p:nvPicPr>
        <p:blipFill>
          <a:blip r:embed="rId5"/>
          <a:stretch>
            <a:fillRect/>
          </a:stretch>
        </p:blipFill>
        <p:spPr>
          <a:xfrm>
            <a:off x="7172629" y="5233672"/>
            <a:ext cx="2369208" cy="1246625"/>
          </a:xfrm>
          <a:prstGeom prst="rect">
            <a:avLst/>
          </a:prstGeom>
        </p:spPr>
      </p:pic>
      <p:sp>
        <p:nvSpPr>
          <p:cNvPr id="16" name="TextBox 15">
            <a:extLst>
              <a:ext uri="{FF2B5EF4-FFF2-40B4-BE49-F238E27FC236}">
                <a16:creationId xmlns:a16="http://schemas.microsoft.com/office/drawing/2014/main" id="{9993D9EA-0C1B-81E3-6AFE-73F6501A6C0C}"/>
              </a:ext>
            </a:extLst>
          </p:cNvPr>
          <p:cNvSpPr txBox="1"/>
          <p:nvPr/>
        </p:nvSpPr>
        <p:spPr>
          <a:xfrm>
            <a:off x="7975854" y="824880"/>
            <a:ext cx="3271266" cy="307777"/>
          </a:xfrm>
          <a:prstGeom prst="rect">
            <a:avLst/>
          </a:prstGeom>
          <a:noFill/>
        </p:spPr>
        <p:txBody>
          <a:bodyPr wrap="square">
            <a:spAutoFit/>
          </a:bodyPr>
          <a:lstStyle/>
          <a:p>
            <a:r>
              <a:rPr lang="en-US" sz="1400" b="1" dirty="0"/>
              <a:t> Hemodynamics in brain aneurysm</a:t>
            </a:r>
          </a:p>
        </p:txBody>
      </p:sp>
    </p:spTree>
    <p:extLst>
      <p:ext uri="{BB962C8B-B14F-4D97-AF65-F5344CB8AC3E}">
        <p14:creationId xmlns:p14="http://schemas.microsoft.com/office/powerpoint/2010/main" val="2543604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CAA560-0587-AE19-7339-087C1323B693}"/>
              </a:ext>
            </a:extLst>
          </p:cNvPr>
          <p:cNvSpPr txBox="1"/>
          <p:nvPr/>
        </p:nvSpPr>
        <p:spPr>
          <a:xfrm>
            <a:off x="674914" y="357907"/>
            <a:ext cx="8290560" cy="558743"/>
          </a:xfrm>
          <a:prstGeom prst="rect">
            <a:avLst/>
          </a:prstGeom>
          <a:noFill/>
        </p:spPr>
        <p:txBody>
          <a:bodyPr wrap="square">
            <a:spAutoFit/>
          </a:bodyPr>
          <a:lstStyle/>
          <a:p>
            <a:pPr lvl="0">
              <a:lnSpc>
                <a:spcPct val="115000"/>
              </a:lnSpc>
              <a:spcAft>
                <a:spcPts val="800"/>
              </a:spcAft>
              <a:buSzPts val="1000"/>
              <a:tabLst>
                <a:tab pos="457200" algn="l"/>
              </a:tabLst>
            </a:pPr>
            <a:r>
              <a:rPr lang="en-IL" sz="2800" kern="0" dirty="0">
                <a:effectLst/>
                <a:latin typeface="Calibri" panose="020F0502020204030204" pitchFamily="34" charset="0"/>
                <a:ea typeface="Menlo" panose="020B0609030804020204" pitchFamily="49" charset="0"/>
                <a:cs typeface="Calibri" panose="020F0502020204030204" pitchFamily="34" charset="0"/>
              </a:rPr>
              <a:t>What are PINNs?  Physics-Informed Neural Networks </a:t>
            </a:r>
            <a:endParaRPr lang="en-IL" sz="2800" kern="100" dirty="0">
              <a:effectLst/>
              <a:latin typeface="Calibri" panose="020F0502020204030204" pitchFamily="34" charset="0"/>
              <a:ea typeface="Menlo" panose="020B0609030804020204" pitchFamily="49" charset="0"/>
              <a:cs typeface="Calibri" panose="020F0502020204030204" pitchFamily="34" charset="0"/>
            </a:endParaRPr>
          </a:p>
        </p:txBody>
      </p:sp>
      <p:sp>
        <p:nvSpPr>
          <p:cNvPr id="5" name="TextBox 4">
            <a:extLst>
              <a:ext uri="{FF2B5EF4-FFF2-40B4-BE49-F238E27FC236}">
                <a16:creationId xmlns:a16="http://schemas.microsoft.com/office/drawing/2014/main" id="{F03AD5F9-AB55-526F-B65F-FA132F3EA187}"/>
              </a:ext>
            </a:extLst>
          </p:cNvPr>
          <p:cNvSpPr txBox="1"/>
          <p:nvPr/>
        </p:nvSpPr>
        <p:spPr>
          <a:xfrm>
            <a:off x="674914" y="5987330"/>
            <a:ext cx="8421189" cy="523220"/>
          </a:xfrm>
          <a:prstGeom prst="rect">
            <a:avLst/>
          </a:prstGeom>
          <a:noFill/>
        </p:spPr>
        <p:txBody>
          <a:bodyPr wrap="square">
            <a:spAutoFit/>
          </a:bodyPr>
          <a:lstStyle/>
          <a:p>
            <a:r>
              <a:rPr lang="en-US" sz="1400" b="1" dirty="0" err="1"/>
              <a:t>Raissi</a:t>
            </a:r>
            <a:r>
              <a:rPr lang="en-US" sz="1400" b="1" dirty="0"/>
              <a:t>, </a:t>
            </a:r>
            <a:r>
              <a:rPr lang="en-US" sz="1400" b="1" dirty="0" err="1"/>
              <a:t>Perdikaris</a:t>
            </a:r>
            <a:r>
              <a:rPr lang="en-US" sz="1400" b="1" dirty="0"/>
              <a:t> </a:t>
            </a:r>
            <a:r>
              <a:rPr lang="he-IL" sz="1400" b="1" dirty="0"/>
              <a:t> </a:t>
            </a:r>
            <a:r>
              <a:rPr lang="en-US" sz="1400" b="1" dirty="0"/>
              <a:t>and </a:t>
            </a:r>
            <a:r>
              <a:rPr lang="en-US" sz="1400" b="1" dirty="0" err="1"/>
              <a:t>Karniadakis</a:t>
            </a:r>
            <a:r>
              <a:rPr lang="en-US" sz="1400" b="1" dirty="0"/>
              <a:t> 2019 </a:t>
            </a:r>
            <a:r>
              <a:rPr lang="en-US" sz="1400" i="1" dirty="0"/>
              <a:t>-</a:t>
            </a:r>
            <a:r>
              <a:rPr lang="he-IL" sz="1400" i="1" dirty="0"/>
              <a:t> </a:t>
            </a:r>
            <a:r>
              <a:rPr lang="en-US" sz="1400" i="1" dirty="0"/>
              <a:t>Physics-informed neural networks: A deep learning framework for solving forward and inverse problems involving nonlinear partial differential equations</a:t>
            </a:r>
            <a:endParaRPr lang="en-US" sz="1400" i="1" dirty="0">
              <a:effectLst/>
              <a:latin typeface="Helvetica" pitchFamily="2" charset="0"/>
            </a:endParaRPr>
          </a:p>
        </p:txBody>
      </p:sp>
      <p:sp>
        <p:nvSpPr>
          <p:cNvPr id="6" name="TextBox 5">
            <a:extLst>
              <a:ext uri="{FF2B5EF4-FFF2-40B4-BE49-F238E27FC236}">
                <a16:creationId xmlns:a16="http://schemas.microsoft.com/office/drawing/2014/main" id="{0D320A14-8C84-9CE1-6F7A-50BA2CCE9CE2}"/>
              </a:ext>
            </a:extLst>
          </p:cNvPr>
          <p:cNvSpPr txBox="1"/>
          <p:nvPr/>
        </p:nvSpPr>
        <p:spPr>
          <a:xfrm>
            <a:off x="481484" y="1124839"/>
            <a:ext cx="9836080" cy="2272802"/>
          </a:xfrm>
          <a:prstGeom prst="rect">
            <a:avLst/>
          </a:prstGeom>
          <a:noFill/>
        </p:spPr>
        <p:txBody>
          <a:bodyPr wrap="square" rtlCol="0">
            <a:spAutoFit/>
          </a:bodyPr>
          <a:lstStyle/>
          <a:p>
            <a:pPr>
              <a:lnSpc>
                <a:spcPct val="150000"/>
              </a:lnSpc>
            </a:pPr>
            <a:r>
              <a:rPr lang="en-US" sz="1600" dirty="0"/>
              <a:t>PINNs are neural networks that embed physical laws directly into the learning process. </a:t>
            </a:r>
          </a:p>
          <a:p>
            <a:pPr>
              <a:lnSpc>
                <a:spcPct val="150000"/>
              </a:lnSpc>
            </a:pPr>
            <a:r>
              <a:rPr lang="en-US" sz="1600" dirty="0"/>
              <a:t>They enable models that:</a:t>
            </a:r>
          </a:p>
          <a:p>
            <a:pPr marL="285750" indent="-285750">
              <a:lnSpc>
                <a:spcPct val="150000"/>
              </a:lnSpc>
              <a:buFont typeface="Arial" panose="020B0604020202020204" pitchFamily="34" charset="0"/>
              <a:buChar char="•"/>
            </a:pPr>
            <a:r>
              <a:rPr lang="en-US" sz="1600" dirty="0"/>
              <a:t>Respect known physics even in data-scarce regimes</a:t>
            </a:r>
          </a:p>
          <a:p>
            <a:pPr marL="285750" indent="-285750">
              <a:lnSpc>
                <a:spcPct val="150000"/>
              </a:lnSpc>
              <a:buFont typeface="Arial" panose="020B0604020202020204" pitchFamily="34" charset="0"/>
              <a:buChar char="•"/>
            </a:pPr>
            <a:r>
              <a:rPr lang="en-US" sz="1600" dirty="0"/>
              <a:t>Combine data-driven learning with physics-based constraints</a:t>
            </a:r>
          </a:p>
          <a:p>
            <a:pPr marL="285750" indent="-285750">
              <a:lnSpc>
                <a:spcPct val="150000"/>
              </a:lnSpc>
              <a:buFont typeface="Arial" panose="020B0604020202020204" pitchFamily="34" charset="0"/>
              <a:buChar char="•"/>
            </a:pPr>
            <a:r>
              <a:rPr lang="en-US" sz="1600" dirty="0"/>
              <a:t>Produce solutions that are physically consistent, interpretable, and generalizable</a:t>
            </a:r>
          </a:p>
          <a:p>
            <a:pPr>
              <a:lnSpc>
                <a:spcPct val="150000"/>
              </a:lnSpc>
            </a:pPr>
            <a:endParaRPr lang="en-US" sz="1600" dirty="0"/>
          </a:p>
        </p:txBody>
      </p:sp>
      <p:sp>
        <p:nvSpPr>
          <p:cNvPr id="4" name="TextBox 3">
            <a:extLst>
              <a:ext uri="{FF2B5EF4-FFF2-40B4-BE49-F238E27FC236}">
                <a16:creationId xmlns:a16="http://schemas.microsoft.com/office/drawing/2014/main" id="{58C3380F-83ED-0172-2610-4288352E1090}"/>
              </a:ext>
            </a:extLst>
          </p:cNvPr>
          <p:cNvSpPr txBox="1"/>
          <p:nvPr/>
        </p:nvSpPr>
        <p:spPr>
          <a:xfrm>
            <a:off x="477849" y="3553076"/>
            <a:ext cx="5468547" cy="1949636"/>
          </a:xfrm>
          <a:prstGeom prst="rect">
            <a:avLst/>
          </a:prstGeom>
          <a:noFill/>
        </p:spPr>
        <p:txBody>
          <a:bodyPr wrap="square">
            <a:spAutoFit/>
          </a:bodyPr>
          <a:lstStyle/>
          <a:p>
            <a:pPr>
              <a:lnSpc>
                <a:spcPct val="150000"/>
              </a:lnSpc>
            </a:pPr>
            <a:r>
              <a:rPr lang="en-US" sz="1600" dirty="0"/>
              <a:t>Core Concept- Minimize a combined loss function:</a:t>
            </a:r>
          </a:p>
          <a:p>
            <a:pPr marL="285750" indent="-285750">
              <a:lnSpc>
                <a:spcPct val="150000"/>
              </a:lnSpc>
              <a:buFont typeface="Arial" panose="020B0604020202020204" pitchFamily="34" charset="0"/>
              <a:buChar char="•"/>
            </a:pPr>
            <a:r>
              <a:rPr lang="en-US" sz="1600" b="1" dirty="0"/>
              <a:t>Physics Loss</a:t>
            </a:r>
            <a:r>
              <a:rPr lang="en-US" sz="1600" dirty="0"/>
              <a:t>: Penalizes residuals of the governing PDE</a:t>
            </a:r>
          </a:p>
          <a:p>
            <a:pPr marL="285750" indent="-285750">
              <a:lnSpc>
                <a:spcPct val="150000"/>
              </a:lnSpc>
              <a:buFont typeface="Arial" panose="020B0604020202020204" pitchFamily="34" charset="0"/>
              <a:buChar char="•"/>
            </a:pPr>
            <a:r>
              <a:rPr lang="en-US" sz="1600" b="1" dirty="0"/>
              <a:t>Data Loss</a:t>
            </a:r>
            <a:r>
              <a:rPr lang="en-US" sz="1600" dirty="0"/>
              <a:t>: Penalizes error at known observations</a:t>
            </a:r>
          </a:p>
          <a:p>
            <a:pPr>
              <a:lnSpc>
                <a:spcPct val="150000"/>
              </a:lnSpc>
            </a:pPr>
            <a:endParaRPr lang="en-US" sz="1600" dirty="0"/>
          </a:p>
          <a:p>
            <a:pPr>
              <a:lnSpc>
                <a:spcPct val="150000"/>
              </a:lnSpc>
            </a:pPr>
            <a:endParaRPr lang="en-US" sz="1600" dirty="0"/>
          </a:p>
        </p:txBody>
      </p:sp>
      <p:pic>
        <p:nvPicPr>
          <p:cNvPr id="1026" name="Picture 2" descr="Diagram showing how deep learning and physics knowledge combine to form PINNs.">
            <a:extLst>
              <a:ext uri="{FF2B5EF4-FFF2-40B4-BE49-F238E27FC236}">
                <a16:creationId xmlns:a16="http://schemas.microsoft.com/office/drawing/2014/main" id="{76D4563F-DCBD-3A8A-D750-A2E2E3960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760" y="3347955"/>
            <a:ext cx="6044555" cy="252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795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0205-4ADB-426C-B555-61E7312B7C85}"/>
              </a:ext>
            </a:extLst>
          </p:cNvPr>
          <p:cNvSpPr>
            <a:spLocks noGrp="1"/>
          </p:cNvSpPr>
          <p:nvPr>
            <p:ph type="title"/>
          </p:nvPr>
        </p:nvSpPr>
        <p:spPr>
          <a:xfrm>
            <a:off x="543635" y="81660"/>
            <a:ext cx="10515600" cy="1325563"/>
          </a:xfrm>
        </p:spPr>
        <p:txBody>
          <a:bodyPr>
            <a:normAutofit/>
          </a:bodyPr>
          <a:lstStyle/>
          <a:p>
            <a:r>
              <a:rPr lang="en-US" sz="2400" dirty="0"/>
              <a:t>Physics-Informed Neural Networks for High-Resolution Weather Reconstruction from Sparse Weather Stations </a:t>
            </a:r>
            <a:br>
              <a:rPr lang="en-US" sz="2400" dirty="0"/>
            </a:br>
            <a:r>
              <a:rPr lang="en-US" sz="2000" dirty="0"/>
              <a:t>Moreno Soto et al. , 2024</a:t>
            </a:r>
          </a:p>
        </p:txBody>
      </p:sp>
      <p:pic>
        <p:nvPicPr>
          <p:cNvPr id="3" name="Picture 2">
            <a:extLst>
              <a:ext uri="{FF2B5EF4-FFF2-40B4-BE49-F238E27FC236}">
                <a16:creationId xmlns:a16="http://schemas.microsoft.com/office/drawing/2014/main" id="{19B314B7-199E-3DA7-205C-786166AFC43E}"/>
              </a:ext>
            </a:extLst>
          </p:cNvPr>
          <p:cNvPicPr>
            <a:picLocks noChangeAspect="1"/>
          </p:cNvPicPr>
          <p:nvPr/>
        </p:nvPicPr>
        <p:blipFill>
          <a:blip r:embed="rId2"/>
          <a:srcRect l="8985" r="6760" b="12897"/>
          <a:stretch>
            <a:fillRect/>
          </a:stretch>
        </p:blipFill>
        <p:spPr>
          <a:xfrm>
            <a:off x="6551628" y="669701"/>
            <a:ext cx="5439204" cy="5764533"/>
          </a:xfrm>
          <a:prstGeom prst="rect">
            <a:avLst/>
          </a:prstGeom>
        </p:spPr>
      </p:pic>
      <p:sp>
        <p:nvSpPr>
          <p:cNvPr id="5" name="TextBox 4">
            <a:extLst>
              <a:ext uri="{FF2B5EF4-FFF2-40B4-BE49-F238E27FC236}">
                <a16:creationId xmlns:a16="http://schemas.microsoft.com/office/drawing/2014/main" id="{AE47683C-BC50-F9A5-AE49-9289F9688DC3}"/>
              </a:ext>
            </a:extLst>
          </p:cNvPr>
          <p:cNvSpPr txBox="1"/>
          <p:nvPr/>
        </p:nvSpPr>
        <p:spPr>
          <a:xfrm>
            <a:off x="543635" y="1407223"/>
            <a:ext cx="5976037" cy="5170646"/>
          </a:xfrm>
          <a:prstGeom prst="rect">
            <a:avLst/>
          </a:prstGeom>
          <a:noFill/>
        </p:spPr>
        <p:txBody>
          <a:bodyPr wrap="square">
            <a:spAutoFit/>
          </a:bodyPr>
          <a:lstStyle/>
          <a:p>
            <a:r>
              <a:rPr lang="en-US" sz="1600" dirty="0"/>
              <a:t>Reconstruct high resolution wind and pressure fields over large regions, using sparse measurements from few local weather stations</a:t>
            </a:r>
          </a:p>
          <a:p>
            <a:endParaRPr lang="en-US" sz="1600" dirty="0"/>
          </a:p>
          <a:p>
            <a:r>
              <a:rPr lang="en-US" sz="1400" b="1" dirty="0"/>
              <a:t>Prediction-  </a:t>
            </a:r>
            <a:r>
              <a:rPr lang="en-US" sz="1400" dirty="0"/>
              <a:t>High-resolution, spatially continuous maps of wind components and atmospheric pressure over the modeled area</a:t>
            </a:r>
          </a:p>
          <a:p>
            <a:endParaRPr lang="en-US" sz="1400" dirty="0"/>
          </a:p>
          <a:p>
            <a:r>
              <a:rPr lang="en-US" sz="1400" b="1" dirty="0"/>
              <a:t>Input-  </a:t>
            </a:r>
            <a:r>
              <a:rPr lang="en-US" sz="1400" dirty="0"/>
              <a:t>Time-stamped weather station data including wind speed, direction, pressure, and location</a:t>
            </a:r>
          </a:p>
          <a:p>
            <a:endParaRPr lang="en-US" sz="1400" dirty="0"/>
          </a:p>
          <a:p>
            <a:r>
              <a:rPr lang="en-US" sz="1400" b="1" dirty="0"/>
              <a:t>Physics Basis-</a:t>
            </a:r>
            <a:r>
              <a:rPr lang="en-US" sz="1400" dirty="0"/>
              <a:t> Governing fluid flow equations (Navier–Stokes) that enforce consistency in mass and momentum conservation across the atmospheric domain</a:t>
            </a:r>
          </a:p>
          <a:p>
            <a:endParaRPr lang="en-US" sz="1400" dirty="0"/>
          </a:p>
          <a:p>
            <a:r>
              <a:rPr lang="en-US" sz="1400" b="1" dirty="0"/>
              <a:t>Architecture- </a:t>
            </a:r>
            <a:r>
              <a:rPr lang="en-US" sz="1400" dirty="0"/>
              <a:t> Fully connected neural network mapping spatial–temporal inputs to wind components and pressure value</a:t>
            </a:r>
          </a:p>
          <a:p>
            <a:endParaRPr lang="en-US" sz="1400" dirty="0"/>
          </a:p>
          <a:p>
            <a:r>
              <a:rPr lang="en-US" sz="1400" b="1" dirty="0"/>
              <a:t>Phys-Learning- </a:t>
            </a:r>
            <a:r>
              <a:rPr lang="en-US" sz="1400" dirty="0"/>
              <a:t>Minimizing Data-Loss &amp; PDE residuals through wights optimization.</a:t>
            </a:r>
          </a:p>
          <a:p>
            <a:r>
              <a:rPr lang="en-US" sz="1400" dirty="0"/>
              <a:t>Data loss- matching predictions vs weather station measurements</a:t>
            </a:r>
          </a:p>
          <a:p>
            <a:r>
              <a:rPr lang="en-US" sz="1400" dirty="0"/>
              <a:t>PDE loss- The calculated Navier stokes PDE residuals</a:t>
            </a:r>
          </a:p>
          <a:p>
            <a:endParaRPr lang="en-US" sz="1400" dirty="0"/>
          </a:p>
          <a:p>
            <a:endParaRPr lang="en-US" sz="1400" dirty="0"/>
          </a:p>
        </p:txBody>
      </p:sp>
      <p:pic>
        <p:nvPicPr>
          <p:cNvPr id="4" name="Picture 3">
            <a:extLst>
              <a:ext uri="{FF2B5EF4-FFF2-40B4-BE49-F238E27FC236}">
                <a16:creationId xmlns:a16="http://schemas.microsoft.com/office/drawing/2014/main" id="{6481CF92-6976-B1A3-BF41-DEAA22C429C1}"/>
              </a:ext>
            </a:extLst>
          </p:cNvPr>
          <p:cNvPicPr>
            <a:picLocks noChangeAspect="1"/>
          </p:cNvPicPr>
          <p:nvPr/>
        </p:nvPicPr>
        <p:blipFill>
          <a:blip r:embed="rId2"/>
          <a:srcRect l="8985" t="71486" r="6760" b="12897"/>
          <a:stretch>
            <a:fillRect/>
          </a:stretch>
        </p:blipFill>
        <p:spPr>
          <a:xfrm>
            <a:off x="6373368" y="5450777"/>
            <a:ext cx="5818632" cy="1364195"/>
          </a:xfrm>
          <a:prstGeom prst="rect">
            <a:avLst/>
          </a:prstGeom>
        </p:spPr>
      </p:pic>
    </p:spTree>
    <p:extLst>
      <p:ext uri="{BB962C8B-B14F-4D97-AF65-F5344CB8AC3E}">
        <p14:creationId xmlns:p14="http://schemas.microsoft.com/office/powerpoint/2010/main" val="1247972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F09646-713F-4F79-CEFC-E2A8A384B06C}"/>
              </a:ext>
            </a:extLst>
          </p:cNvPr>
          <p:cNvSpPr txBox="1"/>
          <p:nvPr/>
        </p:nvSpPr>
        <p:spPr>
          <a:xfrm>
            <a:off x="431840" y="1190056"/>
            <a:ext cx="4847804" cy="3447098"/>
          </a:xfrm>
          <a:prstGeom prst="rect">
            <a:avLst/>
          </a:prstGeom>
          <a:noFill/>
        </p:spPr>
        <p:txBody>
          <a:bodyPr wrap="square">
            <a:spAutoFit/>
          </a:bodyPr>
          <a:lstStyle/>
          <a:p>
            <a:r>
              <a:rPr lang="en-US" sz="1600" dirty="0"/>
              <a:t>A fast single surrogate model that can simulate fluids,  solids, and rigid bodies interacting with one another</a:t>
            </a:r>
          </a:p>
          <a:p>
            <a:endParaRPr lang="en-US" sz="1600" dirty="0"/>
          </a:p>
          <a:p>
            <a:r>
              <a:rPr lang="en-US" sz="1400" b="1" dirty="0"/>
              <a:t>Prediction-</a:t>
            </a:r>
            <a:r>
              <a:rPr lang="en-US" sz="1400" dirty="0"/>
              <a:t> Next‑step particle positions, velocities, and accelerations, enabling rolled forward simulation</a:t>
            </a:r>
          </a:p>
          <a:p>
            <a:endParaRPr lang="en-US" sz="1400" dirty="0"/>
          </a:p>
          <a:p>
            <a:r>
              <a:rPr lang="en-US" sz="1400" b="1" dirty="0"/>
              <a:t>Input-</a:t>
            </a:r>
            <a:r>
              <a:rPr lang="en-US" sz="1400" dirty="0"/>
              <a:t>  A set of particles properties: position, velocity, mass, type (fluid, sand, rigid, etc.) usually exported from high‑fidelity physics simulators</a:t>
            </a:r>
          </a:p>
          <a:p>
            <a:endParaRPr lang="en-US" sz="1400" dirty="0"/>
          </a:p>
          <a:p>
            <a:r>
              <a:rPr lang="en-US" sz="1400" b="1" dirty="0"/>
              <a:t>Physics Basis- </a:t>
            </a:r>
            <a:r>
              <a:rPr lang="en-US" sz="1400" dirty="0"/>
              <a:t>No explicit analytic equations; instead, physical behaviors  (locality, pairwise forces) emerge from how particles communicate on the GNN</a:t>
            </a:r>
          </a:p>
          <a:p>
            <a:endParaRPr lang="en-US" sz="1400" dirty="0"/>
          </a:p>
        </p:txBody>
      </p:sp>
      <p:pic>
        <p:nvPicPr>
          <p:cNvPr id="4" name="Picture 3">
            <a:extLst>
              <a:ext uri="{FF2B5EF4-FFF2-40B4-BE49-F238E27FC236}">
                <a16:creationId xmlns:a16="http://schemas.microsoft.com/office/drawing/2014/main" id="{989111FD-2B18-B827-EEB8-BC0EE81D1863}"/>
              </a:ext>
            </a:extLst>
          </p:cNvPr>
          <p:cNvPicPr>
            <a:picLocks noChangeAspect="1"/>
          </p:cNvPicPr>
          <p:nvPr/>
        </p:nvPicPr>
        <p:blipFill>
          <a:blip r:embed="rId3"/>
          <a:srcRect t="5890" b="16746"/>
          <a:stretch>
            <a:fillRect/>
          </a:stretch>
        </p:blipFill>
        <p:spPr>
          <a:xfrm>
            <a:off x="5276819" y="928397"/>
            <a:ext cx="6915181" cy="3082083"/>
          </a:xfrm>
          <a:prstGeom prst="rect">
            <a:avLst/>
          </a:prstGeom>
        </p:spPr>
      </p:pic>
      <p:pic>
        <p:nvPicPr>
          <p:cNvPr id="5" name="Picture 4">
            <a:extLst>
              <a:ext uri="{FF2B5EF4-FFF2-40B4-BE49-F238E27FC236}">
                <a16:creationId xmlns:a16="http://schemas.microsoft.com/office/drawing/2014/main" id="{AF385F20-0B35-D395-B922-96D4188F21F1}"/>
              </a:ext>
            </a:extLst>
          </p:cNvPr>
          <p:cNvPicPr>
            <a:picLocks noChangeAspect="1"/>
          </p:cNvPicPr>
          <p:nvPr/>
        </p:nvPicPr>
        <p:blipFill>
          <a:blip r:embed="rId4"/>
          <a:srcRect b="19281"/>
          <a:stretch>
            <a:fillRect/>
          </a:stretch>
        </p:blipFill>
        <p:spPr>
          <a:xfrm>
            <a:off x="8615212" y="4169664"/>
            <a:ext cx="3039831" cy="2688336"/>
          </a:xfrm>
          <a:prstGeom prst="rect">
            <a:avLst/>
          </a:prstGeom>
        </p:spPr>
      </p:pic>
      <p:sp>
        <p:nvSpPr>
          <p:cNvPr id="7" name="TextBox 6">
            <a:extLst>
              <a:ext uri="{FF2B5EF4-FFF2-40B4-BE49-F238E27FC236}">
                <a16:creationId xmlns:a16="http://schemas.microsoft.com/office/drawing/2014/main" id="{675AC8D8-E74F-B9EE-F775-FBEB88DFAC5C}"/>
              </a:ext>
            </a:extLst>
          </p:cNvPr>
          <p:cNvSpPr txBox="1"/>
          <p:nvPr/>
        </p:nvSpPr>
        <p:spPr>
          <a:xfrm>
            <a:off x="431840" y="102248"/>
            <a:ext cx="8118120" cy="769441"/>
          </a:xfrm>
          <a:prstGeom prst="rect">
            <a:avLst/>
          </a:prstGeom>
          <a:noFill/>
        </p:spPr>
        <p:txBody>
          <a:bodyPr wrap="square">
            <a:spAutoFit/>
          </a:bodyPr>
          <a:lstStyle/>
          <a:p>
            <a:r>
              <a:rPr lang="en-US" sz="2400" dirty="0"/>
              <a:t>Learning to Simulate Complex Physics with Graph Networks </a:t>
            </a:r>
            <a:r>
              <a:rPr lang="en-US" sz="2000" dirty="0"/>
              <a:t>Sanchez‑Gonzalez et al., 2020</a:t>
            </a:r>
          </a:p>
        </p:txBody>
      </p:sp>
      <p:sp>
        <p:nvSpPr>
          <p:cNvPr id="6" name="TextBox 5">
            <a:extLst>
              <a:ext uri="{FF2B5EF4-FFF2-40B4-BE49-F238E27FC236}">
                <a16:creationId xmlns:a16="http://schemas.microsoft.com/office/drawing/2014/main" id="{5539F801-CC74-6B33-7589-8DE2C64A0004}"/>
              </a:ext>
            </a:extLst>
          </p:cNvPr>
          <p:cNvSpPr txBox="1"/>
          <p:nvPr/>
        </p:nvSpPr>
        <p:spPr>
          <a:xfrm>
            <a:off x="431840" y="4637154"/>
            <a:ext cx="8035504" cy="2031325"/>
          </a:xfrm>
          <a:prstGeom prst="rect">
            <a:avLst/>
          </a:prstGeom>
          <a:noFill/>
        </p:spPr>
        <p:txBody>
          <a:bodyPr wrap="square">
            <a:spAutoFit/>
          </a:bodyPr>
          <a:lstStyle/>
          <a:p>
            <a:r>
              <a:rPr lang="en-US" sz="1400" b="1" dirty="0"/>
              <a:t>Architecture:</a:t>
            </a:r>
            <a:r>
              <a:rPr lang="en-US" sz="1400" dirty="0"/>
              <a:t> </a:t>
            </a:r>
            <a:r>
              <a:rPr lang="en-US" sz="1400" i="1" dirty="0"/>
              <a:t>Encode → Process → Decode</a:t>
            </a:r>
            <a:r>
              <a:rPr lang="en-US" sz="1400" dirty="0"/>
              <a:t> Graph Network.</a:t>
            </a:r>
            <a:br>
              <a:rPr lang="en-US" sz="1400" dirty="0"/>
            </a:br>
            <a:r>
              <a:rPr lang="en-US" sz="1400" dirty="0"/>
              <a:t>- Encode</a:t>
            </a:r>
            <a:r>
              <a:rPr lang="en-US" sz="1400" b="1" dirty="0"/>
              <a:t>:</a:t>
            </a:r>
            <a:r>
              <a:rPr lang="en-US" sz="1400" dirty="0"/>
              <a:t> Converts particle attributes into latent node and edge features.</a:t>
            </a:r>
            <a:br>
              <a:rPr lang="en-US" sz="1400" dirty="0"/>
            </a:br>
            <a:r>
              <a:rPr lang="en-US" sz="1400" dirty="0"/>
              <a:t>- Process</a:t>
            </a:r>
            <a:r>
              <a:rPr lang="en-US" sz="1400" b="1" dirty="0"/>
              <a:t>: </a:t>
            </a:r>
            <a:r>
              <a:rPr lang="en-US" sz="1400" dirty="0"/>
              <a:t> Runs multiple rounds of message passing to immediate neighbors</a:t>
            </a:r>
            <a:br>
              <a:rPr lang="en-US" sz="1400" dirty="0"/>
            </a:br>
            <a:r>
              <a:rPr lang="en-US" sz="1400" dirty="0"/>
              <a:t>- Decode</a:t>
            </a:r>
            <a:r>
              <a:rPr lang="en-US" sz="1400" b="1" dirty="0"/>
              <a:t>:</a:t>
            </a:r>
            <a:r>
              <a:rPr lang="en-US" sz="1400" dirty="0"/>
              <a:t> Maps the final latent state of each particle to its new physical attributes</a:t>
            </a:r>
          </a:p>
          <a:p>
            <a:endParaRPr lang="en-US" sz="1400" dirty="0"/>
          </a:p>
          <a:p>
            <a:r>
              <a:rPr lang="en-US" sz="1400" b="1" dirty="0"/>
              <a:t>Phys-Learning-</a:t>
            </a:r>
            <a:r>
              <a:rPr lang="en-US" sz="1400" dirty="0"/>
              <a:t> Purely data-driven, The model minimizes one‑step prediction error on simulator trajectories.</a:t>
            </a:r>
          </a:p>
          <a:p>
            <a:r>
              <a:rPr lang="en-US" sz="1400" dirty="0"/>
              <a:t>neighbor-to-neighbor message passing naturally enforces locality , while aggregating equal‑and‑opposite messages imposes momentum conservation.</a:t>
            </a:r>
          </a:p>
        </p:txBody>
      </p:sp>
    </p:spTree>
    <p:extLst>
      <p:ext uri="{BB962C8B-B14F-4D97-AF65-F5344CB8AC3E}">
        <p14:creationId xmlns:p14="http://schemas.microsoft.com/office/powerpoint/2010/main" val="1109348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D74444-6EF2-61B9-9F8F-431846E953BA}"/>
              </a:ext>
            </a:extLst>
          </p:cNvPr>
          <p:cNvSpPr txBox="1"/>
          <p:nvPr/>
        </p:nvSpPr>
        <p:spPr>
          <a:xfrm>
            <a:off x="495455" y="1431809"/>
            <a:ext cx="5663050" cy="5139869"/>
          </a:xfrm>
          <a:prstGeom prst="rect">
            <a:avLst/>
          </a:prstGeom>
          <a:noFill/>
        </p:spPr>
        <p:txBody>
          <a:bodyPr wrap="square">
            <a:spAutoFit/>
          </a:bodyPr>
          <a:lstStyle/>
          <a:p>
            <a:r>
              <a:rPr lang="en-US" sz="1600" dirty="0"/>
              <a:t>Estimate the hydraulic state of large drinking‑water networks in real time</a:t>
            </a:r>
          </a:p>
          <a:p>
            <a:endParaRPr lang="en-US" sz="1600" dirty="0"/>
          </a:p>
          <a:p>
            <a:r>
              <a:rPr lang="en-US" sz="1400" b="1" dirty="0"/>
              <a:t>Prediction</a:t>
            </a:r>
            <a:r>
              <a:rPr lang="he-IL" sz="1400" b="1" dirty="0"/>
              <a:t>-</a:t>
            </a:r>
            <a:r>
              <a:rPr lang="en-US" sz="1400" dirty="0"/>
              <a:t> Pressure at every junction and flow in every pipe at each time step</a:t>
            </a:r>
          </a:p>
          <a:p>
            <a:endParaRPr lang="en-US" sz="1400" dirty="0"/>
          </a:p>
          <a:p>
            <a:r>
              <a:rPr lang="en-US" sz="1400" b="1" dirty="0"/>
              <a:t>Input Data</a:t>
            </a:r>
            <a:r>
              <a:rPr lang="en-US" sz="1400" dirty="0"/>
              <a:t>- Network layout (nodes, links), pipe properties, temporal demand profiles, and a few pressure sensor readings</a:t>
            </a:r>
          </a:p>
          <a:p>
            <a:endParaRPr lang="en-US" sz="1400" dirty="0"/>
          </a:p>
          <a:p>
            <a:r>
              <a:rPr lang="en-US" sz="1400" b="1" dirty="0"/>
              <a:t>Physics Basis- </a:t>
            </a:r>
            <a:r>
              <a:rPr lang="en-US" sz="1400" dirty="0"/>
              <a:t> Preserve ‘Mass conservation’ inflow = outflow + demand, &amp; ‘Energy conservation’ - links pipe flow to pressure drop in each junction</a:t>
            </a:r>
          </a:p>
          <a:p>
            <a:endParaRPr lang="en-US" sz="1400" dirty="0"/>
          </a:p>
          <a:p>
            <a:r>
              <a:rPr lang="en-US" sz="1400" b="1" dirty="0"/>
              <a:t>Architecture-</a:t>
            </a:r>
            <a:r>
              <a:rPr lang="en-US" sz="1400" dirty="0"/>
              <a:t> Graph convolutional neural</a:t>
            </a:r>
          </a:p>
          <a:p>
            <a:r>
              <a:rPr lang="en-US" sz="1400" dirty="0"/>
              <a:t>network (GCN) to encode and train on specific network topology, followed by </a:t>
            </a:r>
            <a:br>
              <a:rPr lang="en-US" sz="1400" dirty="0"/>
            </a:br>
            <a:r>
              <a:rPr lang="en-US" sz="1400" dirty="0"/>
              <a:t>physics informed algorithm to enforce the governing hydraulic formulas.</a:t>
            </a:r>
            <a:br>
              <a:rPr lang="en-US" sz="1400" dirty="0"/>
            </a:br>
            <a:endParaRPr lang="en-US" sz="1400" dirty="0"/>
          </a:p>
          <a:p>
            <a:r>
              <a:rPr lang="en-US" sz="1400" b="1" dirty="0"/>
              <a:t>Phys‑Learning- </a:t>
            </a:r>
            <a:r>
              <a:rPr lang="en-US" sz="1400" dirty="0"/>
              <a:t>Fully unsupervised, based on physical</a:t>
            </a:r>
          </a:p>
          <a:p>
            <a:r>
              <a:rPr lang="en-US" sz="1400" dirty="0"/>
              <a:t>principles only, no measurement data. </a:t>
            </a:r>
            <a:br>
              <a:rPr lang="en-US" sz="1400" dirty="0"/>
            </a:br>
            <a:r>
              <a:rPr lang="en-US" sz="1400" dirty="0"/>
              <a:t>training minimizes the mismatch between  the GCN predictions flows and the physics‑refined flows/heads. </a:t>
            </a:r>
          </a:p>
        </p:txBody>
      </p:sp>
      <p:pic>
        <p:nvPicPr>
          <p:cNvPr id="2052" name="Picture 4" descr="The C-Town network has one reservoir, seven tanks, eleven pumps, one... |  Download Scientific Diagram">
            <a:extLst>
              <a:ext uri="{FF2B5EF4-FFF2-40B4-BE49-F238E27FC236}">
                <a16:creationId xmlns:a16="http://schemas.microsoft.com/office/drawing/2014/main" id="{537369F2-DD87-FA05-72B8-33DF947E6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8373" y="810087"/>
            <a:ext cx="2943303" cy="2830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70E47B-D72A-86C6-906A-28F3A160A825}"/>
              </a:ext>
            </a:extLst>
          </p:cNvPr>
          <p:cNvSpPr>
            <a:spLocks noGrp="1"/>
          </p:cNvSpPr>
          <p:nvPr>
            <p:ph type="title"/>
          </p:nvPr>
        </p:nvSpPr>
        <p:spPr>
          <a:xfrm>
            <a:off x="495455" y="106246"/>
            <a:ext cx="10515600" cy="1325563"/>
          </a:xfrm>
        </p:spPr>
        <p:txBody>
          <a:bodyPr>
            <a:normAutofit/>
          </a:bodyPr>
          <a:lstStyle/>
          <a:p>
            <a:r>
              <a:rPr lang="en-US" sz="2400" i="1" dirty="0">
                <a:effectLst/>
                <a:latin typeface="+mn-lt"/>
              </a:rPr>
              <a:t>Physics‑Informed Graph Neural Networks for Water Distribution Systems</a:t>
            </a:r>
            <a:br>
              <a:rPr lang="en-US" sz="2400" i="1" dirty="0">
                <a:effectLst/>
                <a:latin typeface="+mn-lt"/>
              </a:rPr>
            </a:br>
            <a:r>
              <a:rPr lang="en-US" sz="2000" i="1" dirty="0">
                <a:effectLst/>
                <a:latin typeface="+mn-lt"/>
              </a:rPr>
              <a:t>Ashraf et al., 2024</a:t>
            </a:r>
            <a:endParaRPr lang="en-US" sz="2000" dirty="0">
              <a:latin typeface="+mn-lt"/>
            </a:endParaRPr>
          </a:p>
        </p:txBody>
      </p:sp>
      <p:grpSp>
        <p:nvGrpSpPr>
          <p:cNvPr id="6" name="Group 5">
            <a:extLst>
              <a:ext uri="{FF2B5EF4-FFF2-40B4-BE49-F238E27FC236}">
                <a16:creationId xmlns:a16="http://schemas.microsoft.com/office/drawing/2014/main" id="{B163C157-D1E0-2527-D746-28EA605ECA02}"/>
              </a:ext>
            </a:extLst>
          </p:cNvPr>
          <p:cNvGrpSpPr/>
          <p:nvPr/>
        </p:nvGrpSpPr>
        <p:grpSpPr>
          <a:xfrm>
            <a:off x="6854976" y="853728"/>
            <a:ext cx="1985940" cy="2712422"/>
            <a:chOff x="6778776" y="1027628"/>
            <a:chExt cx="1985940" cy="2712422"/>
          </a:xfrm>
        </p:grpSpPr>
        <p:pic>
          <p:nvPicPr>
            <p:cNvPr id="4" name="Picture 3">
              <a:extLst>
                <a:ext uri="{FF2B5EF4-FFF2-40B4-BE49-F238E27FC236}">
                  <a16:creationId xmlns:a16="http://schemas.microsoft.com/office/drawing/2014/main" id="{01446698-91F7-832D-1CE3-76FDD31F4588}"/>
                </a:ext>
              </a:extLst>
            </p:cNvPr>
            <p:cNvPicPr>
              <a:picLocks noChangeAspect="1"/>
            </p:cNvPicPr>
            <p:nvPr/>
          </p:nvPicPr>
          <p:blipFill>
            <a:blip r:embed="rId3"/>
            <a:srcRect l="17864" t="73056" r="20693" b="12825"/>
            <a:stretch>
              <a:fillRect/>
            </a:stretch>
          </p:blipFill>
          <p:spPr>
            <a:xfrm>
              <a:off x="6790203" y="3060561"/>
              <a:ext cx="1974513" cy="679489"/>
            </a:xfrm>
            <a:prstGeom prst="rect">
              <a:avLst/>
            </a:prstGeom>
          </p:spPr>
        </p:pic>
        <p:pic>
          <p:nvPicPr>
            <p:cNvPr id="9" name="Picture 8">
              <a:extLst>
                <a:ext uri="{FF2B5EF4-FFF2-40B4-BE49-F238E27FC236}">
                  <a16:creationId xmlns:a16="http://schemas.microsoft.com/office/drawing/2014/main" id="{9694D68A-BC84-A8C1-48C0-3B0B0A05391E}"/>
                </a:ext>
              </a:extLst>
            </p:cNvPr>
            <p:cNvPicPr>
              <a:picLocks noChangeAspect="1"/>
            </p:cNvPicPr>
            <p:nvPr/>
          </p:nvPicPr>
          <p:blipFill>
            <a:blip r:embed="rId3"/>
            <a:srcRect l="19398" t="29867" r="19159" b="35914"/>
            <a:stretch>
              <a:fillRect/>
            </a:stretch>
          </p:blipFill>
          <p:spPr>
            <a:xfrm>
              <a:off x="6778776" y="1248381"/>
              <a:ext cx="1844721" cy="1538513"/>
            </a:xfrm>
            <a:prstGeom prst="rect">
              <a:avLst/>
            </a:prstGeom>
          </p:spPr>
        </p:pic>
        <p:sp>
          <p:nvSpPr>
            <p:cNvPr id="11" name="TextBox 10">
              <a:extLst>
                <a:ext uri="{FF2B5EF4-FFF2-40B4-BE49-F238E27FC236}">
                  <a16:creationId xmlns:a16="http://schemas.microsoft.com/office/drawing/2014/main" id="{07C41E7A-944C-EACC-553D-00E4F6C2010F}"/>
                </a:ext>
              </a:extLst>
            </p:cNvPr>
            <p:cNvSpPr txBox="1"/>
            <p:nvPr/>
          </p:nvSpPr>
          <p:spPr>
            <a:xfrm>
              <a:off x="6942864" y="1027628"/>
              <a:ext cx="1541944" cy="276999"/>
            </a:xfrm>
            <a:prstGeom prst="rect">
              <a:avLst/>
            </a:prstGeom>
            <a:noFill/>
          </p:spPr>
          <p:txBody>
            <a:bodyPr wrap="square">
              <a:spAutoFit/>
            </a:bodyPr>
            <a:lstStyle/>
            <a:p>
              <a:r>
                <a:rPr lang="en-US" sz="1200" b="1" dirty="0"/>
                <a:t>Mass conservation</a:t>
              </a:r>
            </a:p>
          </p:txBody>
        </p:sp>
        <p:sp>
          <p:nvSpPr>
            <p:cNvPr id="12" name="TextBox 11">
              <a:extLst>
                <a:ext uri="{FF2B5EF4-FFF2-40B4-BE49-F238E27FC236}">
                  <a16:creationId xmlns:a16="http://schemas.microsoft.com/office/drawing/2014/main" id="{5C1EE710-A604-F645-25D6-4440600CF6CE}"/>
                </a:ext>
              </a:extLst>
            </p:cNvPr>
            <p:cNvSpPr txBox="1"/>
            <p:nvPr/>
          </p:nvSpPr>
          <p:spPr>
            <a:xfrm>
              <a:off x="6986520" y="2847062"/>
              <a:ext cx="1693333" cy="276999"/>
            </a:xfrm>
            <a:prstGeom prst="rect">
              <a:avLst/>
            </a:prstGeom>
            <a:noFill/>
          </p:spPr>
          <p:txBody>
            <a:bodyPr wrap="square">
              <a:spAutoFit/>
            </a:bodyPr>
            <a:lstStyle/>
            <a:p>
              <a:r>
                <a:rPr lang="en-US" sz="1200" b="1" dirty="0"/>
                <a:t>Energy conservation</a:t>
              </a:r>
            </a:p>
          </p:txBody>
        </p:sp>
      </p:grpSp>
      <p:pic>
        <p:nvPicPr>
          <p:cNvPr id="3" name="Picture 2">
            <a:extLst>
              <a:ext uri="{FF2B5EF4-FFF2-40B4-BE49-F238E27FC236}">
                <a16:creationId xmlns:a16="http://schemas.microsoft.com/office/drawing/2014/main" id="{F9F2AD53-086B-7921-C943-E8B8C5754346}"/>
              </a:ext>
            </a:extLst>
          </p:cNvPr>
          <p:cNvPicPr>
            <a:picLocks noChangeAspect="1"/>
          </p:cNvPicPr>
          <p:nvPr/>
        </p:nvPicPr>
        <p:blipFill>
          <a:blip r:embed="rId4"/>
          <a:srcRect l="11631" r="9169" b="19337"/>
          <a:stretch>
            <a:fillRect/>
          </a:stretch>
        </p:blipFill>
        <p:spPr>
          <a:xfrm>
            <a:off x="6087614" y="3635191"/>
            <a:ext cx="5235278" cy="2412722"/>
          </a:xfrm>
          <a:prstGeom prst="rect">
            <a:avLst/>
          </a:prstGeom>
        </p:spPr>
      </p:pic>
      <p:pic>
        <p:nvPicPr>
          <p:cNvPr id="5" name="Picture 4">
            <a:extLst>
              <a:ext uri="{FF2B5EF4-FFF2-40B4-BE49-F238E27FC236}">
                <a16:creationId xmlns:a16="http://schemas.microsoft.com/office/drawing/2014/main" id="{1BB356F4-E7AF-9FCB-5D8B-DC0E0BD4F5AC}"/>
              </a:ext>
            </a:extLst>
          </p:cNvPr>
          <p:cNvPicPr>
            <a:picLocks noChangeAspect="1"/>
          </p:cNvPicPr>
          <p:nvPr/>
        </p:nvPicPr>
        <p:blipFill>
          <a:blip r:embed="rId5"/>
          <a:srcRect l="7236" r="4516" b="20509"/>
          <a:stretch>
            <a:fillRect/>
          </a:stretch>
        </p:blipFill>
        <p:spPr>
          <a:xfrm>
            <a:off x="10310083" y="5723467"/>
            <a:ext cx="1881917" cy="1028287"/>
          </a:xfrm>
          <a:prstGeom prst="rect">
            <a:avLst/>
          </a:prstGeom>
        </p:spPr>
      </p:pic>
    </p:spTree>
    <p:extLst>
      <p:ext uri="{BB962C8B-B14F-4D97-AF65-F5344CB8AC3E}">
        <p14:creationId xmlns:p14="http://schemas.microsoft.com/office/powerpoint/2010/main" val="2705477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8575-95F3-8B5A-2FA3-AD92990EA2C2}"/>
              </a:ext>
            </a:extLst>
          </p:cNvPr>
          <p:cNvSpPr>
            <a:spLocks noGrp="1"/>
          </p:cNvSpPr>
          <p:nvPr>
            <p:ph type="title"/>
          </p:nvPr>
        </p:nvSpPr>
        <p:spPr>
          <a:xfrm>
            <a:off x="481781" y="195792"/>
            <a:ext cx="10515600" cy="1325563"/>
          </a:xfrm>
        </p:spPr>
        <p:txBody>
          <a:bodyPr>
            <a:normAutofit/>
          </a:bodyPr>
          <a:lstStyle/>
          <a:p>
            <a:r>
              <a:rPr lang="en-US" sz="2400" i="1" dirty="0"/>
              <a:t>Predicting Molecular Properties with Covariant Compositional Networks</a:t>
            </a:r>
            <a:br>
              <a:rPr lang="en-US" sz="2400" i="1" dirty="0"/>
            </a:br>
            <a:r>
              <a:rPr lang="en-US" sz="2000" i="1" dirty="0"/>
              <a:t>Hy et al., 2018</a:t>
            </a:r>
          </a:p>
        </p:txBody>
      </p:sp>
      <p:pic>
        <p:nvPicPr>
          <p:cNvPr id="4" name="Picture 3">
            <a:extLst>
              <a:ext uri="{FF2B5EF4-FFF2-40B4-BE49-F238E27FC236}">
                <a16:creationId xmlns:a16="http://schemas.microsoft.com/office/drawing/2014/main" id="{2B944E9F-FE06-9FF8-786B-C43C3DFE3719}"/>
              </a:ext>
            </a:extLst>
          </p:cNvPr>
          <p:cNvPicPr>
            <a:picLocks noChangeAspect="1"/>
          </p:cNvPicPr>
          <p:nvPr/>
        </p:nvPicPr>
        <p:blipFill>
          <a:blip r:embed="rId2"/>
          <a:srcRect l="681" t="1301" r="66049" b="49577"/>
          <a:stretch>
            <a:fillRect/>
          </a:stretch>
        </p:blipFill>
        <p:spPr>
          <a:xfrm>
            <a:off x="9705565" y="877888"/>
            <a:ext cx="2235200" cy="1778000"/>
          </a:xfrm>
          <a:prstGeom prst="rect">
            <a:avLst/>
          </a:prstGeom>
        </p:spPr>
      </p:pic>
      <p:sp>
        <p:nvSpPr>
          <p:cNvPr id="5" name="TextBox 4">
            <a:extLst>
              <a:ext uri="{FF2B5EF4-FFF2-40B4-BE49-F238E27FC236}">
                <a16:creationId xmlns:a16="http://schemas.microsoft.com/office/drawing/2014/main" id="{BF67D9DB-D2E7-67CC-D595-1BD4583EAD31}"/>
              </a:ext>
            </a:extLst>
          </p:cNvPr>
          <p:cNvSpPr txBox="1"/>
          <p:nvPr/>
        </p:nvSpPr>
        <p:spPr>
          <a:xfrm>
            <a:off x="481781" y="1521355"/>
            <a:ext cx="6096000" cy="4708981"/>
          </a:xfrm>
          <a:prstGeom prst="rect">
            <a:avLst/>
          </a:prstGeom>
          <a:noFill/>
        </p:spPr>
        <p:txBody>
          <a:bodyPr wrap="square">
            <a:spAutoFit/>
          </a:bodyPr>
          <a:lstStyle/>
          <a:p>
            <a:r>
              <a:rPr lang="en-US" sz="1600" dirty="0"/>
              <a:t>Rapidly estimate quantum‑level molecular properties across vast chemical libraries</a:t>
            </a:r>
          </a:p>
          <a:p>
            <a:endParaRPr lang="en-US" sz="1600" dirty="0"/>
          </a:p>
          <a:p>
            <a:r>
              <a:rPr lang="en-US" sz="1400" b="1" dirty="0"/>
              <a:t>Prediction-</a:t>
            </a:r>
            <a:r>
              <a:rPr lang="en-US" sz="1400" dirty="0"/>
              <a:t> Electronic‑structure properties such as atomization energy, formation enthalpy, dipole moment, and fundamental vibrational frequencies</a:t>
            </a:r>
          </a:p>
          <a:p>
            <a:endParaRPr lang="en-US" sz="1400" dirty="0"/>
          </a:p>
          <a:p>
            <a:r>
              <a:rPr lang="en-US" sz="1400" b="1" dirty="0"/>
              <a:t>Input-</a:t>
            </a:r>
            <a:r>
              <a:rPr lang="en-US" sz="1400" dirty="0"/>
              <a:t> Molecular graph (atom types and 3‑D coordinates) extracted from datasets like QM9</a:t>
            </a:r>
          </a:p>
          <a:p>
            <a:endParaRPr lang="en-US" sz="1400" dirty="0"/>
          </a:p>
          <a:p>
            <a:r>
              <a:rPr lang="en-US" sz="1400" b="1" dirty="0"/>
              <a:t>Physics Basis- </a:t>
            </a:r>
            <a:r>
              <a:rPr lang="en-US" sz="1400" dirty="0"/>
              <a:t>Encodes fundamental molecular symmetries (rotation and permutation of identical atoms) so predictions obey quantum‑mechanics symmetry constraints</a:t>
            </a:r>
          </a:p>
          <a:p>
            <a:endParaRPr lang="en-US" sz="1400" dirty="0"/>
          </a:p>
          <a:p>
            <a:r>
              <a:rPr lang="en-US" sz="1400" b="1" dirty="0"/>
              <a:t>Architecture-</a:t>
            </a:r>
            <a:r>
              <a:rPr lang="en-US" sz="1400" dirty="0"/>
              <a:t> Hierarchical graph neural network, with covariant tensor messages passing  that preserve symmetry</a:t>
            </a:r>
          </a:p>
          <a:p>
            <a:endParaRPr lang="en-US" sz="1400" dirty="0"/>
          </a:p>
          <a:p>
            <a:r>
              <a:rPr lang="en-US" sz="1400" b="1" dirty="0"/>
              <a:t>Phys‑Learning - </a:t>
            </a:r>
            <a:r>
              <a:rPr lang="en-US" sz="1400" dirty="0"/>
              <a:t>Minimizes data errors against reference values. No explicit equation residuals are required; the network’s built‑in covariant operation naturally enforce the symmetry physics.</a:t>
            </a:r>
          </a:p>
          <a:p>
            <a:endParaRPr lang="en-US" sz="1400" dirty="0"/>
          </a:p>
          <a:p>
            <a:endParaRPr lang="en-US" sz="1400" dirty="0"/>
          </a:p>
        </p:txBody>
      </p:sp>
      <p:pic>
        <p:nvPicPr>
          <p:cNvPr id="3" name="Picture 2">
            <a:extLst>
              <a:ext uri="{FF2B5EF4-FFF2-40B4-BE49-F238E27FC236}">
                <a16:creationId xmlns:a16="http://schemas.microsoft.com/office/drawing/2014/main" id="{00202D70-E7EC-3C98-3EE0-FCC147ACD89A}"/>
              </a:ext>
            </a:extLst>
          </p:cNvPr>
          <p:cNvPicPr>
            <a:picLocks noChangeAspect="1"/>
          </p:cNvPicPr>
          <p:nvPr/>
        </p:nvPicPr>
        <p:blipFill>
          <a:blip r:embed="rId2"/>
          <a:srcRect l="34707" b="21185"/>
          <a:stretch>
            <a:fillRect/>
          </a:stretch>
        </p:blipFill>
        <p:spPr>
          <a:xfrm>
            <a:off x="8390467" y="4268682"/>
            <a:ext cx="3550298" cy="2308860"/>
          </a:xfrm>
          <a:prstGeom prst="rect">
            <a:avLst/>
          </a:prstGeom>
        </p:spPr>
      </p:pic>
      <p:pic>
        <p:nvPicPr>
          <p:cNvPr id="6" name="Picture 5">
            <a:extLst>
              <a:ext uri="{FF2B5EF4-FFF2-40B4-BE49-F238E27FC236}">
                <a16:creationId xmlns:a16="http://schemas.microsoft.com/office/drawing/2014/main" id="{0292EF72-A7A0-CC51-6C95-089C29AE9DFB}"/>
              </a:ext>
            </a:extLst>
          </p:cNvPr>
          <p:cNvPicPr>
            <a:picLocks noChangeAspect="1"/>
          </p:cNvPicPr>
          <p:nvPr/>
        </p:nvPicPr>
        <p:blipFill>
          <a:blip r:embed="rId3"/>
          <a:stretch>
            <a:fillRect/>
          </a:stretch>
        </p:blipFill>
        <p:spPr>
          <a:xfrm>
            <a:off x="7084266" y="2012421"/>
            <a:ext cx="2455549" cy="2389717"/>
          </a:xfrm>
          <a:prstGeom prst="rect">
            <a:avLst/>
          </a:prstGeom>
        </p:spPr>
      </p:pic>
    </p:spTree>
    <p:extLst>
      <p:ext uri="{BB962C8B-B14F-4D97-AF65-F5344CB8AC3E}">
        <p14:creationId xmlns:p14="http://schemas.microsoft.com/office/powerpoint/2010/main" val="3374625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7DB4D1-792A-434F-6EE6-1DB68D185D6F}"/>
              </a:ext>
            </a:extLst>
          </p:cNvPr>
          <p:cNvSpPr txBox="1"/>
          <p:nvPr/>
        </p:nvSpPr>
        <p:spPr>
          <a:xfrm>
            <a:off x="450976" y="1165436"/>
            <a:ext cx="5928220" cy="5386090"/>
          </a:xfrm>
          <a:prstGeom prst="rect">
            <a:avLst/>
          </a:prstGeom>
          <a:noFill/>
        </p:spPr>
        <p:txBody>
          <a:bodyPr wrap="square">
            <a:spAutoFit/>
          </a:bodyPr>
          <a:lstStyle/>
          <a:p>
            <a:r>
              <a:rPr lang="en-US" sz="1600" dirty="0"/>
              <a:t>Recover the closed‑form partial differential equation that best describes a dynamical system from limited and noisy measurements</a:t>
            </a:r>
          </a:p>
          <a:p>
            <a:endParaRPr lang="en-US" sz="1600" dirty="0"/>
          </a:p>
          <a:p>
            <a:r>
              <a:rPr lang="en-US" sz="1400" b="1" dirty="0"/>
              <a:t>Prediction- </a:t>
            </a:r>
            <a:r>
              <a:rPr lang="en-US" sz="1400" dirty="0"/>
              <a:t> (1) A readable PDE with estimated coefficients; (2) A neural model that solves the system’s full space‑time field</a:t>
            </a:r>
          </a:p>
          <a:p>
            <a:endParaRPr lang="en-US" sz="1400" dirty="0"/>
          </a:p>
          <a:p>
            <a:r>
              <a:rPr lang="en-US" sz="1400" b="1" dirty="0"/>
              <a:t>Input-</a:t>
            </a:r>
            <a:r>
              <a:rPr lang="en-US" sz="1400" dirty="0"/>
              <a:t> Sparse and noisy measurements of field variables recorded over space and time under different scenarios</a:t>
            </a:r>
          </a:p>
          <a:p>
            <a:endParaRPr lang="en-US" sz="1400" dirty="0"/>
          </a:p>
          <a:p>
            <a:r>
              <a:rPr lang="en-US" sz="1400" b="1" dirty="0"/>
              <a:t>Physics-</a:t>
            </a:r>
            <a:r>
              <a:rPr lang="en-US" sz="1400" dirty="0"/>
              <a:t> Assumes the true dynamics can be written as a linear combination of candidate terms from a predefined library of temporal and spatial derivatives, nonlinear products, etc.</a:t>
            </a:r>
            <a:br>
              <a:rPr lang="en-US" sz="1400" dirty="0"/>
            </a:br>
            <a:endParaRPr lang="en-US" sz="1400" dirty="0"/>
          </a:p>
          <a:p>
            <a:r>
              <a:rPr lang="en-US" sz="1400" b="1" dirty="0"/>
              <a:t>Architecture-</a:t>
            </a:r>
            <a:r>
              <a:rPr lang="en-US" sz="1400" dirty="0"/>
              <a:t> A shared neural network first learns a coarse representation of the system. Using automatic differentiation, it computes all the candidate terms at each point. A lightweight sparse‑regression block then keeps only the few terms required for the governing equation</a:t>
            </a:r>
          </a:p>
          <a:p>
            <a:endParaRPr lang="en-US" sz="1400" dirty="0"/>
          </a:p>
          <a:p>
            <a:r>
              <a:rPr lang="en-US" sz="1400" b="1" dirty="0"/>
              <a:t>Phys‑Learning </a:t>
            </a:r>
            <a:r>
              <a:rPr lang="en-US" sz="1400" dirty="0"/>
              <a:t>- Training alternates between (1) tuning the network to match the data and lower the PDE residual of the current equation, and (2) rerunning sparse regression to drop terms that add little value. This back‑and‑forth converges to a concise PDE that explains the data while remaining interpretable.</a:t>
            </a:r>
          </a:p>
        </p:txBody>
      </p:sp>
      <p:sp>
        <p:nvSpPr>
          <p:cNvPr id="2" name="Title 1">
            <a:extLst>
              <a:ext uri="{FF2B5EF4-FFF2-40B4-BE49-F238E27FC236}">
                <a16:creationId xmlns:a16="http://schemas.microsoft.com/office/drawing/2014/main" id="{1A1E1AC4-A124-5834-37F0-BB12A0A732B6}"/>
              </a:ext>
            </a:extLst>
          </p:cNvPr>
          <p:cNvSpPr>
            <a:spLocks noGrp="1"/>
          </p:cNvSpPr>
          <p:nvPr>
            <p:ph type="title"/>
          </p:nvPr>
        </p:nvSpPr>
        <p:spPr>
          <a:xfrm>
            <a:off x="450976" y="-66755"/>
            <a:ext cx="10515600" cy="1325563"/>
          </a:xfrm>
        </p:spPr>
        <p:txBody>
          <a:bodyPr>
            <a:normAutofit/>
          </a:bodyPr>
          <a:lstStyle/>
          <a:p>
            <a:r>
              <a:rPr lang="en-US" sz="2800" dirty="0"/>
              <a:t>Physics-Informed Learning of Governing Equations from Scarce Data </a:t>
            </a:r>
            <a:br>
              <a:rPr lang="en-US" sz="2800" dirty="0"/>
            </a:br>
            <a:r>
              <a:rPr lang="en-US" sz="2000" dirty="0"/>
              <a:t>Chen, Liu &amp; Sun, 2021</a:t>
            </a:r>
          </a:p>
        </p:txBody>
      </p:sp>
      <p:pic>
        <p:nvPicPr>
          <p:cNvPr id="3" name="Picture 2">
            <a:extLst>
              <a:ext uri="{FF2B5EF4-FFF2-40B4-BE49-F238E27FC236}">
                <a16:creationId xmlns:a16="http://schemas.microsoft.com/office/drawing/2014/main" id="{76117D5E-F689-0D2D-C543-34FB6254D8CC}"/>
              </a:ext>
            </a:extLst>
          </p:cNvPr>
          <p:cNvPicPr>
            <a:picLocks noChangeAspect="1"/>
          </p:cNvPicPr>
          <p:nvPr/>
        </p:nvPicPr>
        <p:blipFill>
          <a:blip r:embed="rId2"/>
          <a:srcRect l="3144" r="2986" b="31468"/>
          <a:stretch>
            <a:fillRect/>
          </a:stretch>
        </p:blipFill>
        <p:spPr>
          <a:xfrm>
            <a:off x="6479982" y="764034"/>
            <a:ext cx="5568084" cy="2935900"/>
          </a:xfrm>
          <a:prstGeom prst="rect">
            <a:avLst/>
          </a:prstGeom>
        </p:spPr>
      </p:pic>
      <p:pic>
        <p:nvPicPr>
          <p:cNvPr id="4" name="Picture 3">
            <a:extLst>
              <a:ext uri="{FF2B5EF4-FFF2-40B4-BE49-F238E27FC236}">
                <a16:creationId xmlns:a16="http://schemas.microsoft.com/office/drawing/2014/main" id="{9C1A193B-828E-8DE9-C5D3-ABACFB891813}"/>
              </a:ext>
            </a:extLst>
          </p:cNvPr>
          <p:cNvPicPr>
            <a:picLocks noChangeAspect="1"/>
          </p:cNvPicPr>
          <p:nvPr/>
        </p:nvPicPr>
        <p:blipFill>
          <a:blip r:embed="rId3"/>
          <a:srcRect b="18195"/>
          <a:stretch>
            <a:fillRect/>
          </a:stretch>
        </p:blipFill>
        <p:spPr>
          <a:xfrm>
            <a:off x="6371754" y="3840480"/>
            <a:ext cx="5747218" cy="2771987"/>
          </a:xfrm>
          <a:prstGeom prst="rect">
            <a:avLst/>
          </a:prstGeom>
        </p:spPr>
      </p:pic>
    </p:spTree>
    <p:extLst>
      <p:ext uri="{BB962C8B-B14F-4D97-AF65-F5344CB8AC3E}">
        <p14:creationId xmlns:p14="http://schemas.microsoft.com/office/powerpoint/2010/main" val="2043232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E2A2-2909-ACB8-6D8D-5BFC9642F905}"/>
              </a:ext>
            </a:extLst>
          </p:cNvPr>
          <p:cNvSpPr>
            <a:spLocks noGrp="1"/>
          </p:cNvSpPr>
          <p:nvPr>
            <p:ph type="title"/>
          </p:nvPr>
        </p:nvSpPr>
        <p:spPr>
          <a:xfrm>
            <a:off x="333672" y="176865"/>
            <a:ext cx="10515600" cy="1325563"/>
          </a:xfrm>
        </p:spPr>
        <p:txBody>
          <a:bodyPr>
            <a:normAutofit/>
          </a:bodyPr>
          <a:lstStyle/>
          <a:p>
            <a:r>
              <a:rPr lang="en-US" sz="2800" dirty="0"/>
              <a:t>Robust discovery of partial differential equations in complex situations</a:t>
            </a:r>
            <a:br>
              <a:rPr lang="he-IL" sz="2800" dirty="0"/>
            </a:br>
            <a:r>
              <a:rPr lang="en-US" sz="2000" dirty="0"/>
              <a:t>Xu</a:t>
            </a:r>
            <a:r>
              <a:rPr lang="he-IL" sz="2000" dirty="0"/>
              <a:t> </a:t>
            </a:r>
            <a:r>
              <a:rPr lang="en-US" sz="2000" dirty="0"/>
              <a:t>and Zhang, 2021</a:t>
            </a:r>
          </a:p>
        </p:txBody>
      </p:sp>
      <p:grpSp>
        <p:nvGrpSpPr>
          <p:cNvPr id="8" name="Group 7">
            <a:extLst>
              <a:ext uri="{FF2B5EF4-FFF2-40B4-BE49-F238E27FC236}">
                <a16:creationId xmlns:a16="http://schemas.microsoft.com/office/drawing/2014/main" id="{75305A91-F19E-966F-464E-AB67A9211AA8}"/>
              </a:ext>
            </a:extLst>
          </p:cNvPr>
          <p:cNvGrpSpPr/>
          <p:nvPr/>
        </p:nvGrpSpPr>
        <p:grpSpPr>
          <a:xfrm>
            <a:off x="6000206" y="1015999"/>
            <a:ext cx="6061212" cy="5665135"/>
            <a:chOff x="6171446" y="1219200"/>
            <a:chExt cx="5699472" cy="5461934"/>
          </a:xfrm>
        </p:grpSpPr>
        <p:pic>
          <p:nvPicPr>
            <p:cNvPr id="6" name="Picture 5">
              <a:extLst>
                <a:ext uri="{FF2B5EF4-FFF2-40B4-BE49-F238E27FC236}">
                  <a16:creationId xmlns:a16="http://schemas.microsoft.com/office/drawing/2014/main" id="{6C1A608D-9468-37FF-5395-95037E2D96BD}"/>
                </a:ext>
              </a:extLst>
            </p:cNvPr>
            <p:cNvPicPr>
              <a:picLocks noChangeAspect="1"/>
            </p:cNvPicPr>
            <p:nvPr/>
          </p:nvPicPr>
          <p:blipFill>
            <a:blip r:embed="rId2"/>
            <a:srcRect t="996" r="50926" b="9484"/>
            <a:stretch>
              <a:fillRect/>
            </a:stretch>
          </p:blipFill>
          <p:spPr>
            <a:xfrm>
              <a:off x="6171446" y="4289247"/>
              <a:ext cx="2731254" cy="2391887"/>
            </a:xfrm>
            <a:prstGeom prst="rect">
              <a:avLst/>
            </a:prstGeom>
          </p:spPr>
        </p:pic>
        <p:pic>
          <p:nvPicPr>
            <p:cNvPr id="7" name="Picture 6">
              <a:extLst>
                <a:ext uri="{FF2B5EF4-FFF2-40B4-BE49-F238E27FC236}">
                  <a16:creationId xmlns:a16="http://schemas.microsoft.com/office/drawing/2014/main" id="{B0795B2B-6084-99BD-1410-7273CBFE7634}"/>
                </a:ext>
              </a:extLst>
            </p:cNvPr>
            <p:cNvPicPr>
              <a:picLocks noChangeAspect="1"/>
            </p:cNvPicPr>
            <p:nvPr/>
          </p:nvPicPr>
          <p:blipFill>
            <a:blip r:embed="rId3"/>
            <a:srcRect l="2845" t="44042" r="49974" b="11417"/>
            <a:stretch>
              <a:fillRect/>
            </a:stretch>
          </p:blipFill>
          <p:spPr>
            <a:xfrm>
              <a:off x="8902699" y="4289248"/>
              <a:ext cx="2968219" cy="2391886"/>
            </a:xfrm>
            <a:prstGeom prst="rect">
              <a:avLst/>
            </a:prstGeom>
          </p:spPr>
        </p:pic>
        <p:pic>
          <p:nvPicPr>
            <p:cNvPr id="3" name="Picture 2">
              <a:extLst>
                <a:ext uri="{FF2B5EF4-FFF2-40B4-BE49-F238E27FC236}">
                  <a16:creationId xmlns:a16="http://schemas.microsoft.com/office/drawing/2014/main" id="{6A72DFD5-919F-98CC-5797-03723DD3D721}"/>
                </a:ext>
              </a:extLst>
            </p:cNvPr>
            <p:cNvPicPr>
              <a:picLocks noChangeAspect="1"/>
            </p:cNvPicPr>
            <p:nvPr/>
          </p:nvPicPr>
          <p:blipFill>
            <a:blip r:embed="rId4"/>
            <a:srcRect l="11568" r="13996" b="18005"/>
            <a:stretch>
              <a:fillRect/>
            </a:stretch>
          </p:blipFill>
          <p:spPr>
            <a:xfrm>
              <a:off x="6171446" y="1219200"/>
              <a:ext cx="5692861" cy="3070047"/>
            </a:xfrm>
            <a:prstGeom prst="rect">
              <a:avLst/>
            </a:prstGeom>
          </p:spPr>
        </p:pic>
      </p:grpSp>
      <p:sp>
        <p:nvSpPr>
          <p:cNvPr id="9" name="TextBox 8">
            <a:extLst>
              <a:ext uri="{FF2B5EF4-FFF2-40B4-BE49-F238E27FC236}">
                <a16:creationId xmlns:a16="http://schemas.microsoft.com/office/drawing/2014/main" id="{25F3705B-9AA0-3109-735B-E9AC32B41280}"/>
              </a:ext>
            </a:extLst>
          </p:cNvPr>
          <p:cNvSpPr txBox="1"/>
          <p:nvPr/>
        </p:nvSpPr>
        <p:spPr>
          <a:xfrm>
            <a:off x="333672" y="1717207"/>
            <a:ext cx="5666534" cy="4524315"/>
          </a:xfrm>
          <a:prstGeom prst="rect">
            <a:avLst/>
          </a:prstGeom>
          <a:noFill/>
        </p:spPr>
        <p:txBody>
          <a:bodyPr wrap="square">
            <a:spAutoFit/>
          </a:bodyPr>
          <a:lstStyle/>
          <a:p>
            <a:r>
              <a:rPr lang="en-US" sz="1600" dirty="0"/>
              <a:t>Automatically discover the governing equation behind sparse, noisy, and possibly shock‑dominated data</a:t>
            </a:r>
          </a:p>
          <a:p>
            <a:endParaRPr lang="en-US" sz="1600" dirty="0"/>
          </a:p>
          <a:p>
            <a:r>
              <a:rPr lang="en-US" sz="1600" b="1" dirty="0"/>
              <a:t>Prediction</a:t>
            </a:r>
            <a:r>
              <a:rPr lang="en-US" sz="1600" dirty="0"/>
              <a:t>: A symbolic partial‑differential equation with estimated coefficients &amp; full domain solution</a:t>
            </a:r>
          </a:p>
          <a:p>
            <a:endParaRPr lang="en-US" sz="1600" dirty="0"/>
          </a:p>
          <a:p>
            <a:r>
              <a:rPr lang="en-US" sz="1600" b="1" dirty="0"/>
              <a:t>Input</a:t>
            </a:r>
            <a:r>
              <a:rPr lang="en-US" sz="1600" dirty="0"/>
              <a:t> </a:t>
            </a:r>
            <a:r>
              <a:rPr lang="en-US" sz="1600" b="1" dirty="0"/>
              <a:t>Data</a:t>
            </a:r>
            <a:r>
              <a:rPr lang="en-US" sz="1600" dirty="0"/>
              <a:t>: Sparse measurements of how the system physical field evolves over space and time</a:t>
            </a:r>
          </a:p>
          <a:p>
            <a:endParaRPr lang="en-US" sz="1600" dirty="0"/>
          </a:p>
          <a:p>
            <a:r>
              <a:rPr lang="en-US" sz="1600" b="1" dirty="0"/>
              <a:t>Physics</a:t>
            </a:r>
            <a:r>
              <a:rPr lang="en-US" sz="1600" dirty="0"/>
              <a:t>: Not known in advance—the algorithm learns the governing equation directly from the data</a:t>
            </a:r>
          </a:p>
          <a:p>
            <a:endParaRPr lang="en-US" sz="1600" dirty="0"/>
          </a:p>
          <a:p>
            <a:r>
              <a:rPr lang="en-US" sz="1600" b="1" dirty="0"/>
              <a:t>Architecture</a:t>
            </a:r>
            <a:r>
              <a:rPr lang="en-US" sz="1600" dirty="0"/>
              <a:t>: Genetic algorithm proposes candidate equation terms; a PINN refines and ranks them</a:t>
            </a:r>
          </a:p>
          <a:p>
            <a:endParaRPr lang="en-US" sz="1600" dirty="0"/>
          </a:p>
          <a:p>
            <a:r>
              <a:rPr lang="en-US" sz="1600" b="1" dirty="0"/>
              <a:t>Phys</a:t>
            </a:r>
            <a:r>
              <a:rPr lang="en-US" sz="1600" dirty="0"/>
              <a:t>‑</a:t>
            </a:r>
            <a:r>
              <a:rPr lang="en-US" sz="1600" b="1" dirty="0"/>
              <a:t>Learning</a:t>
            </a:r>
            <a:r>
              <a:rPr lang="en-US" sz="1600" dirty="0"/>
              <a:t>: Uses residuals of candidate equations as soft constraints during network training to evaluate plausibility.</a:t>
            </a:r>
          </a:p>
          <a:p>
            <a:endParaRPr lang="en-US" sz="1600" dirty="0"/>
          </a:p>
        </p:txBody>
      </p:sp>
    </p:spTree>
    <p:extLst>
      <p:ext uri="{BB962C8B-B14F-4D97-AF65-F5344CB8AC3E}">
        <p14:creationId xmlns:p14="http://schemas.microsoft.com/office/powerpoint/2010/main" val="353479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E7E41-50E7-184C-F24A-25CED3D845A6}"/>
              </a:ext>
            </a:extLst>
          </p:cNvPr>
          <p:cNvSpPr>
            <a:spLocks noGrp="1"/>
          </p:cNvSpPr>
          <p:nvPr>
            <p:ph type="title"/>
          </p:nvPr>
        </p:nvSpPr>
        <p:spPr>
          <a:xfrm>
            <a:off x="167640" y="-96429"/>
            <a:ext cx="10515600" cy="1325563"/>
          </a:xfrm>
        </p:spPr>
        <p:txBody>
          <a:bodyPr>
            <a:normAutofit/>
          </a:bodyPr>
          <a:lstStyle/>
          <a:p>
            <a:r>
              <a:rPr lang="en-US" sz="2800" dirty="0"/>
              <a:t>Data‐Driven Equation Discovery of Ocean Mesoscale Closures</a:t>
            </a:r>
            <a:br>
              <a:rPr lang="en-US" sz="2800" dirty="0"/>
            </a:br>
            <a:r>
              <a:rPr lang="en-US" sz="2800" dirty="0"/>
              <a:t>Laure Zanna1,2 and Thomas Bolton2</a:t>
            </a:r>
          </a:p>
        </p:txBody>
      </p:sp>
      <p:pic>
        <p:nvPicPr>
          <p:cNvPr id="3" name="Picture 2">
            <a:extLst>
              <a:ext uri="{FF2B5EF4-FFF2-40B4-BE49-F238E27FC236}">
                <a16:creationId xmlns:a16="http://schemas.microsoft.com/office/drawing/2014/main" id="{EE897D2B-6A97-CE49-835C-59B308E7609E}"/>
              </a:ext>
            </a:extLst>
          </p:cNvPr>
          <p:cNvPicPr>
            <a:picLocks noChangeAspect="1"/>
          </p:cNvPicPr>
          <p:nvPr/>
        </p:nvPicPr>
        <p:blipFill>
          <a:blip r:embed="rId2"/>
          <a:srcRect b="49762"/>
          <a:stretch>
            <a:fillRect/>
          </a:stretch>
        </p:blipFill>
        <p:spPr>
          <a:xfrm>
            <a:off x="6971239" y="882513"/>
            <a:ext cx="4991839" cy="4019688"/>
          </a:xfrm>
          <a:prstGeom prst="rect">
            <a:avLst/>
          </a:prstGeom>
        </p:spPr>
      </p:pic>
      <p:pic>
        <p:nvPicPr>
          <p:cNvPr id="4" name="Picture 3">
            <a:extLst>
              <a:ext uri="{FF2B5EF4-FFF2-40B4-BE49-F238E27FC236}">
                <a16:creationId xmlns:a16="http://schemas.microsoft.com/office/drawing/2014/main" id="{37E2FDA7-7156-C064-11DA-945D4FC9C391}"/>
              </a:ext>
            </a:extLst>
          </p:cNvPr>
          <p:cNvPicPr>
            <a:picLocks noChangeAspect="1"/>
          </p:cNvPicPr>
          <p:nvPr/>
        </p:nvPicPr>
        <p:blipFill>
          <a:blip r:embed="rId3"/>
          <a:srcRect l="7913" t="25679" r="46808" b="43751"/>
          <a:stretch>
            <a:fillRect/>
          </a:stretch>
        </p:blipFill>
        <p:spPr>
          <a:xfrm>
            <a:off x="8356600" y="4903243"/>
            <a:ext cx="2512060" cy="1955799"/>
          </a:xfrm>
          <a:prstGeom prst="rect">
            <a:avLst/>
          </a:prstGeom>
        </p:spPr>
      </p:pic>
      <p:sp>
        <p:nvSpPr>
          <p:cNvPr id="6" name="TextBox 5">
            <a:extLst>
              <a:ext uri="{FF2B5EF4-FFF2-40B4-BE49-F238E27FC236}">
                <a16:creationId xmlns:a16="http://schemas.microsoft.com/office/drawing/2014/main" id="{6F9E3F49-7155-45C0-545B-0C12B4696FF5}"/>
              </a:ext>
            </a:extLst>
          </p:cNvPr>
          <p:cNvSpPr txBox="1"/>
          <p:nvPr/>
        </p:nvSpPr>
        <p:spPr>
          <a:xfrm>
            <a:off x="228922" y="1335193"/>
            <a:ext cx="5689278" cy="4524315"/>
          </a:xfrm>
          <a:prstGeom prst="rect">
            <a:avLst/>
          </a:prstGeom>
          <a:noFill/>
        </p:spPr>
        <p:txBody>
          <a:bodyPr wrap="square">
            <a:spAutoFit/>
          </a:bodyPr>
          <a:lstStyle/>
          <a:p>
            <a:r>
              <a:rPr lang="en-US" sz="1600" dirty="0"/>
              <a:t>Find simple, explainable formulas that describe how small-scale ocean motions (eddies) affect larger-scale climate model simulations that cannot directly resolve them.</a:t>
            </a:r>
          </a:p>
          <a:p>
            <a:endParaRPr lang="en-US" sz="1600" dirty="0"/>
          </a:p>
          <a:p>
            <a:r>
              <a:rPr lang="en-US" sz="1400" b="1" dirty="0"/>
              <a:t>Prediction</a:t>
            </a:r>
            <a:r>
              <a:rPr lang="en-US" sz="1400" dirty="0"/>
              <a:t>: Compact formulas that capture small‑scale momentum and heat transfer effects, together with a neural network that rapidly computes these corrections.</a:t>
            </a:r>
            <a:endParaRPr lang="he-IL" sz="1400" dirty="0"/>
          </a:p>
          <a:p>
            <a:endParaRPr lang="he-IL" sz="1400" dirty="0"/>
          </a:p>
          <a:p>
            <a:r>
              <a:rPr lang="en-US" sz="1400" b="1" dirty="0"/>
              <a:t>Input</a:t>
            </a:r>
            <a:r>
              <a:rPr lang="en-US" sz="1400" dirty="0"/>
              <a:t> </a:t>
            </a:r>
            <a:r>
              <a:rPr lang="en-US" sz="1400" b="1" dirty="0"/>
              <a:t>Data</a:t>
            </a:r>
            <a:r>
              <a:rPr lang="en-US" sz="1400" dirty="0"/>
              <a:t>: High‑resolution sea‑surface fields (currents, temperature) produced by ocean-atmosphere circulation model</a:t>
            </a:r>
          </a:p>
          <a:p>
            <a:endParaRPr lang="en-US" sz="1400" dirty="0"/>
          </a:p>
          <a:p>
            <a:r>
              <a:rPr lang="en-US" sz="1400" b="1" dirty="0"/>
              <a:t>Physics</a:t>
            </a:r>
            <a:r>
              <a:rPr lang="en-US" sz="1400" dirty="0"/>
              <a:t> </a:t>
            </a:r>
            <a:r>
              <a:rPr lang="en-US" sz="1400" b="1" dirty="0"/>
              <a:t>Basis</a:t>
            </a:r>
            <a:r>
              <a:rPr lang="en-US" sz="1400" dirty="0"/>
              <a:t>: Ensures conservation of momentum and vorticity by expressing closures in divergence form.</a:t>
            </a:r>
          </a:p>
          <a:p>
            <a:endParaRPr lang="en-US" sz="1400" dirty="0"/>
          </a:p>
          <a:p>
            <a:r>
              <a:rPr lang="en-US" sz="1400" b="1" dirty="0"/>
              <a:t>Architecture</a:t>
            </a:r>
            <a:r>
              <a:rPr lang="en-US" sz="1400" dirty="0"/>
              <a:t>: Sparse Bayesian regression selects a few key terms; those terms feed a physics‑constrained fully‑connected CNN.</a:t>
            </a:r>
          </a:p>
          <a:p>
            <a:endParaRPr lang="en-US" sz="1400" dirty="0"/>
          </a:p>
          <a:p>
            <a:r>
              <a:rPr lang="en-US" sz="1400" b="1" dirty="0"/>
              <a:t>Phys</a:t>
            </a:r>
            <a:r>
              <a:rPr lang="en-US" sz="1400" dirty="0"/>
              <a:t>‑</a:t>
            </a:r>
            <a:r>
              <a:rPr lang="en-US" sz="1400" b="1" dirty="0"/>
              <a:t>Learning</a:t>
            </a:r>
            <a:r>
              <a:rPr lang="en-US" sz="1400" dirty="0"/>
              <a:t>: Trains the CNN while </a:t>
            </a:r>
            <a:r>
              <a:rPr lang="en-US" sz="1400" dirty="0" err="1"/>
              <a:t>penalising</a:t>
            </a:r>
            <a:r>
              <a:rPr lang="en-US" sz="1400" dirty="0"/>
              <a:t> violations of the conservation‑form residuals.</a:t>
            </a:r>
          </a:p>
          <a:p>
            <a:endParaRPr lang="en-US" sz="1400" dirty="0"/>
          </a:p>
        </p:txBody>
      </p:sp>
    </p:spTree>
    <p:extLst>
      <p:ext uri="{BB962C8B-B14F-4D97-AF65-F5344CB8AC3E}">
        <p14:creationId xmlns:p14="http://schemas.microsoft.com/office/powerpoint/2010/main" val="420754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319CD-A066-FF00-2981-F67AE3713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A386D-AFF5-7E10-E48B-7AF78BFA73E2}"/>
              </a:ext>
            </a:extLst>
          </p:cNvPr>
          <p:cNvSpPr>
            <a:spLocks noGrp="1"/>
          </p:cNvSpPr>
          <p:nvPr>
            <p:ph type="ctrTitle"/>
          </p:nvPr>
        </p:nvSpPr>
        <p:spPr>
          <a:xfrm>
            <a:off x="1646683" y="969661"/>
            <a:ext cx="9144000" cy="837784"/>
          </a:xfrm>
        </p:spPr>
        <p:txBody>
          <a:bodyPr>
            <a:normAutofit/>
          </a:bodyPr>
          <a:lstStyle/>
          <a:p>
            <a:r>
              <a:rPr lang="en-US" sz="4800" dirty="0"/>
              <a:t>Thank you vey much!!</a:t>
            </a:r>
          </a:p>
        </p:txBody>
      </p:sp>
      <p:pic>
        <p:nvPicPr>
          <p:cNvPr id="4" name="Picture 3" descr="A logo with colorful circles and text&#10;&#10;Description automatically generated">
            <a:extLst>
              <a:ext uri="{FF2B5EF4-FFF2-40B4-BE49-F238E27FC236}">
                <a16:creationId xmlns:a16="http://schemas.microsoft.com/office/drawing/2014/main" id="{46AEED51-3B63-EDA1-1784-04BCDBD0C61A}"/>
              </a:ext>
            </a:extLst>
          </p:cNvPr>
          <p:cNvPicPr>
            <a:picLocks noChangeAspect="1"/>
          </p:cNvPicPr>
          <p:nvPr/>
        </p:nvPicPr>
        <p:blipFill>
          <a:blip r:embed="rId2"/>
          <a:stretch>
            <a:fillRect/>
          </a:stretch>
        </p:blipFill>
        <p:spPr>
          <a:xfrm>
            <a:off x="9496265" y="262251"/>
            <a:ext cx="2311275" cy="1619712"/>
          </a:xfrm>
          <a:prstGeom prst="rect">
            <a:avLst/>
          </a:prstGeom>
        </p:spPr>
      </p:pic>
      <p:pic>
        <p:nvPicPr>
          <p:cNvPr id="6" name="Picture 5" descr="A blue and black logo&#10;&#10;Description automatically generated">
            <a:extLst>
              <a:ext uri="{FF2B5EF4-FFF2-40B4-BE49-F238E27FC236}">
                <a16:creationId xmlns:a16="http://schemas.microsoft.com/office/drawing/2014/main" id="{EBED0D72-43AA-E7EC-B995-AC43218BF380}"/>
              </a:ext>
            </a:extLst>
          </p:cNvPr>
          <p:cNvPicPr>
            <a:picLocks noChangeAspect="1"/>
          </p:cNvPicPr>
          <p:nvPr/>
        </p:nvPicPr>
        <p:blipFill>
          <a:blip r:embed="rId3"/>
          <a:stretch>
            <a:fillRect/>
          </a:stretch>
        </p:blipFill>
        <p:spPr>
          <a:xfrm>
            <a:off x="384461" y="262251"/>
            <a:ext cx="2556640" cy="1545194"/>
          </a:xfrm>
          <a:prstGeom prst="rect">
            <a:avLst/>
          </a:prstGeom>
        </p:spPr>
      </p:pic>
      <p:sp>
        <p:nvSpPr>
          <p:cNvPr id="7" name="TextBox 6">
            <a:extLst>
              <a:ext uri="{FF2B5EF4-FFF2-40B4-BE49-F238E27FC236}">
                <a16:creationId xmlns:a16="http://schemas.microsoft.com/office/drawing/2014/main" id="{41501C69-70AB-1D70-AFB9-742098ADDF6A}"/>
              </a:ext>
            </a:extLst>
          </p:cNvPr>
          <p:cNvSpPr txBox="1"/>
          <p:nvPr/>
        </p:nvSpPr>
        <p:spPr>
          <a:xfrm>
            <a:off x="1979704" y="3711767"/>
            <a:ext cx="8232587" cy="2624373"/>
          </a:xfrm>
          <a:prstGeom prst="rect">
            <a:avLst/>
          </a:prstGeom>
          <a:noFill/>
        </p:spPr>
        <p:txBody>
          <a:bodyPr wrap="square">
            <a:spAutoFit/>
          </a:bodyPr>
          <a:lstStyle/>
          <a:p>
            <a:pPr algn="ctr">
              <a:lnSpc>
                <a:spcPct val="150000"/>
              </a:lnSpc>
            </a:pPr>
            <a:r>
              <a:rPr lang="en-US" sz="2400" dirty="0"/>
              <a:t>Visit our website at:</a:t>
            </a:r>
            <a:br>
              <a:rPr lang="en-US" sz="2400" dirty="0"/>
            </a:br>
            <a:r>
              <a:rPr lang="en-US" sz="2000" i="1" dirty="0">
                <a:hlinkClick r:id="rId4"/>
              </a:rPr>
              <a:t>https://dsrc.haifa.ac.il/?playlist=1d7a133&amp;video=c6e22b5</a:t>
            </a:r>
            <a:endParaRPr lang="he-IL" sz="2000" i="1" dirty="0"/>
          </a:p>
          <a:p>
            <a:pPr algn="ctr">
              <a:lnSpc>
                <a:spcPct val="150000"/>
              </a:lnSpc>
            </a:pPr>
            <a:endParaRPr lang="en-US" sz="2000" i="1" dirty="0"/>
          </a:p>
          <a:p>
            <a:pPr algn="ctr">
              <a:lnSpc>
                <a:spcPct val="150000"/>
              </a:lnSpc>
            </a:pPr>
            <a:r>
              <a:rPr lang="en-US" sz="2400" dirty="0"/>
              <a:t>For any question you're welcome to contact me at:</a:t>
            </a:r>
          </a:p>
          <a:p>
            <a:pPr algn="ctr">
              <a:lnSpc>
                <a:spcPct val="150000"/>
              </a:lnSpc>
            </a:pPr>
            <a:r>
              <a:rPr lang="en-US" sz="2400" i="1" dirty="0" err="1">
                <a:solidFill>
                  <a:schemeClr val="tx2"/>
                </a:solidFill>
              </a:rPr>
              <a:t>Imri.aharoni@gmail.com</a:t>
            </a:r>
            <a:endParaRPr lang="en-US" sz="2400" i="1" dirty="0">
              <a:solidFill>
                <a:schemeClr val="tx2"/>
              </a:solidFill>
            </a:endParaRPr>
          </a:p>
        </p:txBody>
      </p:sp>
      <p:pic>
        <p:nvPicPr>
          <p:cNvPr id="5" name="Picture 4" descr="A qr code with a white background&#10;&#10;AI-generated content may be incorrect.">
            <a:extLst>
              <a:ext uri="{FF2B5EF4-FFF2-40B4-BE49-F238E27FC236}">
                <a16:creationId xmlns:a16="http://schemas.microsoft.com/office/drawing/2014/main" id="{A4FE2D5C-7AE0-8B72-8C13-1DA2367365FF}"/>
              </a:ext>
            </a:extLst>
          </p:cNvPr>
          <p:cNvPicPr>
            <a:picLocks noChangeAspect="1"/>
          </p:cNvPicPr>
          <p:nvPr/>
        </p:nvPicPr>
        <p:blipFill>
          <a:blip r:embed="rId5"/>
          <a:stretch>
            <a:fillRect/>
          </a:stretch>
        </p:blipFill>
        <p:spPr>
          <a:xfrm>
            <a:off x="6372586" y="2186150"/>
            <a:ext cx="1327118" cy="1327118"/>
          </a:xfrm>
          <a:prstGeom prst="rect">
            <a:avLst/>
          </a:prstGeom>
        </p:spPr>
      </p:pic>
      <p:sp>
        <p:nvSpPr>
          <p:cNvPr id="9" name="TextBox 8">
            <a:extLst>
              <a:ext uri="{FF2B5EF4-FFF2-40B4-BE49-F238E27FC236}">
                <a16:creationId xmlns:a16="http://schemas.microsoft.com/office/drawing/2014/main" id="{2EB991CD-699D-70DB-615D-0E492F7916BF}"/>
              </a:ext>
            </a:extLst>
          </p:cNvPr>
          <p:cNvSpPr txBox="1"/>
          <p:nvPr/>
        </p:nvSpPr>
        <p:spPr>
          <a:xfrm>
            <a:off x="1711378" y="2553186"/>
            <a:ext cx="6097656" cy="593047"/>
          </a:xfrm>
          <a:prstGeom prst="rect">
            <a:avLst/>
          </a:prstGeom>
          <a:noFill/>
        </p:spPr>
        <p:txBody>
          <a:bodyPr wrap="square">
            <a:spAutoFit/>
          </a:bodyPr>
          <a:lstStyle/>
          <a:p>
            <a:pPr algn="ctr">
              <a:lnSpc>
                <a:spcPct val="150000"/>
              </a:lnSpc>
            </a:pPr>
            <a:r>
              <a:rPr lang="en-US" sz="2400" dirty="0"/>
              <a:t>Class Materials:</a:t>
            </a:r>
          </a:p>
        </p:txBody>
      </p:sp>
    </p:spTree>
    <p:extLst>
      <p:ext uri="{BB962C8B-B14F-4D97-AF65-F5344CB8AC3E}">
        <p14:creationId xmlns:p14="http://schemas.microsoft.com/office/powerpoint/2010/main" val="947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76B8-ABB4-2EF7-6241-C9B7A54C2A9D}"/>
              </a:ext>
            </a:extLst>
          </p:cNvPr>
          <p:cNvSpPr>
            <a:spLocks noGrp="1"/>
          </p:cNvSpPr>
          <p:nvPr>
            <p:ph type="title"/>
          </p:nvPr>
        </p:nvSpPr>
        <p:spPr/>
        <p:txBody>
          <a:bodyPr>
            <a:normAutofit/>
          </a:bodyPr>
          <a:lstStyle/>
          <a:p>
            <a:r>
              <a:rPr lang="en-US" sz="2800" dirty="0"/>
              <a:t>Forward Physics-Informed Neural Networks for Catalytic CO₂ Methanation in Isothermal Fixed-Bed Reactors (Ngo &amp; Lim, 2023)</a:t>
            </a:r>
          </a:p>
        </p:txBody>
      </p:sp>
      <p:pic>
        <p:nvPicPr>
          <p:cNvPr id="3" name="Picture 2">
            <a:extLst>
              <a:ext uri="{FF2B5EF4-FFF2-40B4-BE49-F238E27FC236}">
                <a16:creationId xmlns:a16="http://schemas.microsoft.com/office/drawing/2014/main" id="{E6742AEA-21B7-E021-662A-D68BE8242B17}"/>
              </a:ext>
            </a:extLst>
          </p:cNvPr>
          <p:cNvPicPr>
            <a:picLocks noChangeAspect="1"/>
          </p:cNvPicPr>
          <p:nvPr/>
        </p:nvPicPr>
        <p:blipFill>
          <a:blip r:embed="rId2"/>
          <a:stretch>
            <a:fillRect/>
          </a:stretch>
        </p:blipFill>
        <p:spPr>
          <a:xfrm>
            <a:off x="7827707" y="2454378"/>
            <a:ext cx="2514600" cy="3581400"/>
          </a:xfrm>
          <a:prstGeom prst="rect">
            <a:avLst/>
          </a:prstGeom>
        </p:spPr>
      </p:pic>
      <p:sp>
        <p:nvSpPr>
          <p:cNvPr id="5" name="TextBox 4">
            <a:extLst>
              <a:ext uri="{FF2B5EF4-FFF2-40B4-BE49-F238E27FC236}">
                <a16:creationId xmlns:a16="http://schemas.microsoft.com/office/drawing/2014/main" id="{5C1D90D2-FB67-E34E-C350-F42654DD9D2A}"/>
              </a:ext>
            </a:extLst>
          </p:cNvPr>
          <p:cNvSpPr txBox="1"/>
          <p:nvPr/>
        </p:nvSpPr>
        <p:spPr>
          <a:xfrm>
            <a:off x="705395" y="1690688"/>
            <a:ext cx="6096000" cy="5016758"/>
          </a:xfrm>
          <a:prstGeom prst="rect">
            <a:avLst/>
          </a:prstGeom>
          <a:noFill/>
        </p:spPr>
        <p:txBody>
          <a:bodyPr wrap="square">
            <a:spAutoFit/>
          </a:bodyPr>
          <a:lstStyle/>
          <a:p>
            <a:pPr marL="285750" indent="-285750">
              <a:buFont typeface="Arial" panose="020B0604020202020204" pitchFamily="34" charset="0"/>
              <a:buChar char="•"/>
            </a:pPr>
            <a:r>
              <a:rPr lang="en-US" sz="1600" dirty="0"/>
              <a:t>Problem: Provide an efficient surrogate model for simulating gas-phase chemical reactions inside a reactor under varying conditions.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Outputs: Species molar flow rates (CO₂, H₂, CH₄, H₂O) predicted at any axial position along the reactor.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Input: Axial position and operating temperature (pressure and inlet composition are fixed).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Physics: Chemical reaction dynamics described by steady-state 1-D mass balance equations with defined reaction kinetics.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Architecture: A feedforward neural network that takes in the position along the reactor and the operating temperature and predicts the chemical species flow rates at that point.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Phys-Learning: Training is guided entirely by physical laws of mass conservation and reaction kinetics, without reliance on labeled experimental data.</a:t>
            </a:r>
          </a:p>
        </p:txBody>
      </p:sp>
    </p:spTree>
    <p:extLst>
      <p:ext uri="{BB962C8B-B14F-4D97-AF65-F5344CB8AC3E}">
        <p14:creationId xmlns:p14="http://schemas.microsoft.com/office/powerpoint/2010/main" val="4125175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CDF9D7-1F32-AF3E-8A6D-43828F553DC0}"/>
              </a:ext>
            </a:extLst>
          </p:cNvPr>
          <p:cNvSpPr txBox="1"/>
          <p:nvPr/>
        </p:nvSpPr>
        <p:spPr>
          <a:xfrm>
            <a:off x="467177" y="410591"/>
            <a:ext cx="6179155" cy="1138773"/>
          </a:xfrm>
          <a:prstGeom prst="rect">
            <a:avLst/>
          </a:prstGeom>
          <a:noFill/>
        </p:spPr>
        <p:txBody>
          <a:bodyPr wrap="square">
            <a:spAutoFit/>
          </a:bodyPr>
          <a:lstStyle/>
          <a:p>
            <a:r>
              <a:rPr lang="en-US" sz="2400" dirty="0"/>
              <a:t>A Physics-Embedded Deep Learning Framework for Cloth Simulation</a:t>
            </a:r>
          </a:p>
          <a:p>
            <a:r>
              <a:rPr lang="en-US" sz="2000" dirty="0"/>
              <a:t>Zhao, 2024</a:t>
            </a:r>
          </a:p>
        </p:txBody>
      </p:sp>
      <p:pic>
        <p:nvPicPr>
          <p:cNvPr id="4" name="Picture 3">
            <a:extLst>
              <a:ext uri="{FF2B5EF4-FFF2-40B4-BE49-F238E27FC236}">
                <a16:creationId xmlns:a16="http://schemas.microsoft.com/office/drawing/2014/main" id="{93FBFB19-D9A0-0C73-7471-B46A463FF432}"/>
              </a:ext>
            </a:extLst>
          </p:cNvPr>
          <p:cNvPicPr>
            <a:picLocks noChangeAspect="1"/>
          </p:cNvPicPr>
          <p:nvPr/>
        </p:nvPicPr>
        <p:blipFill>
          <a:blip r:embed="rId2"/>
          <a:stretch>
            <a:fillRect/>
          </a:stretch>
        </p:blipFill>
        <p:spPr>
          <a:xfrm>
            <a:off x="6646332" y="477665"/>
            <a:ext cx="5361862" cy="2381250"/>
          </a:xfrm>
          <a:prstGeom prst="rect">
            <a:avLst/>
          </a:prstGeom>
        </p:spPr>
      </p:pic>
      <p:pic>
        <p:nvPicPr>
          <p:cNvPr id="5" name="Picture 4">
            <a:extLst>
              <a:ext uri="{FF2B5EF4-FFF2-40B4-BE49-F238E27FC236}">
                <a16:creationId xmlns:a16="http://schemas.microsoft.com/office/drawing/2014/main" id="{626BEC76-C651-CD10-096E-5AFC067A0029}"/>
              </a:ext>
            </a:extLst>
          </p:cNvPr>
          <p:cNvPicPr>
            <a:picLocks noChangeAspect="1"/>
          </p:cNvPicPr>
          <p:nvPr/>
        </p:nvPicPr>
        <p:blipFill>
          <a:blip r:embed="rId3"/>
          <a:srcRect b="22904"/>
          <a:stretch>
            <a:fillRect/>
          </a:stretch>
        </p:blipFill>
        <p:spPr>
          <a:xfrm>
            <a:off x="7062938" y="3197456"/>
            <a:ext cx="4203700" cy="3338811"/>
          </a:xfrm>
          <a:prstGeom prst="rect">
            <a:avLst/>
          </a:prstGeom>
        </p:spPr>
      </p:pic>
      <p:sp>
        <p:nvSpPr>
          <p:cNvPr id="10" name="TextBox 9">
            <a:extLst>
              <a:ext uri="{FF2B5EF4-FFF2-40B4-BE49-F238E27FC236}">
                <a16:creationId xmlns:a16="http://schemas.microsoft.com/office/drawing/2014/main" id="{CAD78F01-4B93-EE3F-351C-91A5570C6C43}"/>
              </a:ext>
            </a:extLst>
          </p:cNvPr>
          <p:cNvSpPr txBox="1"/>
          <p:nvPr/>
        </p:nvSpPr>
        <p:spPr>
          <a:xfrm>
            <a:off x="508754" y="1787216"/>
            <a:ext cx="6096000" cy="3847207"/>
          </a:xfrm>
          <a:prstGeom prst="rect">
            <a:avLst/>
          </a:prstGeom>
          <a:noFill/>
        </p:spPr>
        <p:txBody>
          <a:bodyPr wrap="square">
            <a:spAutoFit/>
          </a:bodyPr>
          <a:lstStyle/>
          <a:p>
            <a:r>
              <a:rPr lang="en-US" sz="1600" dirty="0"/>
              <a:t>Develop a fast and physically plausible method for simulating cloth dynamics suitable for real-time applications</a:t>
            </a:r>
          </a:p>
          <a:p>
            <a:endParaRPr lang="en-US" sz="1600" dirty="0"/>
          </a:p>
          <a:p>
            <a:endParaRPr lang="en-US" sz="1400" dirty="0"/>
          </a:p>
          <a:p>
            <a:r>
              <a:rPr lang="en-US" sz="1400" b="1" dirty="0"/>
              <a:t>Prediction-</a:t>
            </a:r>
            <a:r>
              <a:rPr lang="en-US" sz="1400" dirty="0"/>
              <a:t> Time-evolved predictions of cloth node positions and velocities.</a:t>
            </a:r>
          </a:p>
          <a:p>
            <a:endParaRPr lang="en-US" sz="1400" dirty="0"/>
          </a:p>
          <a:p>
            <a:r>
              <a:rPr lang="en-US" sz="1400" b="1" dirty="0"/>
              <a:t>Input-</a:t>
            </a:r>
            <a:r>
              <a:rPr lang="en-US" sz="1400" dirty="0"/>
              <a:t> Current positions and velocities of cloth mesh nodes, along with external forces such as collisions or pressure.</a:t>
            </a:r>
          </a:p>
          <a:p>
            <a:endParaRPr lang="en-US" sz="1400" dirty="0"/>
          </a:p>
          <a:p>
            <a:r>
              <a:rPr lang="en-US" sz="1400" b="1" dirty="0"/>
              <a:t>Physics</a:t>
            </a:r>
            <a:r>
              <a:rPr lang="en-US" sz="1400" dirty="0"/>
              <a:t> </a:t>
            </a:r>
            <a:r>
              <a:rPr lang="en-US" sz="1400" b="1" dirty="0"/>
              <a:t>Base-</a:t>
            </a:r>
            <a:r>
              <a:rPr lang="en-US" sz="1400" dirty="0"/>
              <a:t> Cloth behavior is governed by mass–spring mechanics, incorporating elastic, damping, and pressure-based forces.</a:t>
            </a:r>
          </a:p>
          <a:p>
            <a:endParaRPr lang="en-US" sz="1400" dirty="0"/>
          </a:p>
          <a:p>
            <a:r>
              <a:rPr lang="en-US" sz="1400" b="1" dirty="0"/>
              <a:t>Architecture</a:t>
            </a:r>
            <a:r>
              <a:rPr lang="en-US" sz="1400" dirty="0"/>
              <a:t>: CNN-based framework using a 13-point stencil to extract local geometric features and predict physical responses.</a:t>
            </a:r>
          </a:p>
          <a:p>
            <a:endParaRPr lang="en-US" sz="1400" dirty="0"/>
          </a:p>
          <a:p>
            <a:r>
              <a:rPr lang="en-US" sz="1400" b="1" dirty="0"/>
              <a:t>Phys-Learning-</a:t>
            </a:r>
            <a:r>
              <a:rPr lang="en-US" sz="1400" dirty="0"/>
              <a:t> The model architecture reflects physical principles, and training incorporates force-balance consistency to ensure dynamic realism</a:t>
            </a:r>
          </a:p>
        </p:txBody>
      </p:sp>
    </p:spTree>
    <p:extLst>
      <p:ext uri="{BB962C8B-B14F-4D97-AF65-F5344CB8AC3E}">
        <p14:creationId xmlns:p14="http://schemas.microsoft.com/office/powerpoint/2010/main" val="2096156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806274E5-2586-3349-33DC-C3E9A1A37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 r="35814"/>
          <a:stretch/>
        </p:blipFill>
        <p:spPr bwMode="auto">
          <a:xfrm>
            <a:off x="6560931" y="3940356"/>
            <a:ext cx="4462017" cy="23600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A050B45-7BCC-047D-23B0-3B8E3B86FD71}"/>
              </a:ext>
            </a:extLst>
          </p:cNvPr>
          <p:cNvPicPr>
            <a:picLocks noChangeAspect="1"/>
          </p:cNvPicPr>
          <p:nvPr/>
        </p:nvPicPr>
        <p:blipFill>
          <a:blip r:embed="rId3"/>
          <a:stretch>
            <a:fillRect/>
          </a:stretch>
        </p:blipFill>
        <p:spPr>
          <a:xfrm>
            <a:off x="5691238" y="62570"/>
            <a:ext cx="1770691" cy="700040"/>
          </a:xfrm>
          <a:prstGeom prst="rect">
            <a:avLst/>
          </a:prstGeom>
        </p:spPr>
      </p:pic>
      <p:pic>
        <p:nvPicPr>
          <p:cNvPr id="3131" name="Picture 3130">
            <a:extLst>
              <a:ext uri="{FF2B5EF4-FFF2-40B4-BE49-F238E27FC236}">
                <a16:creationId xmlns:a16="http://schemas.microsoft.com/office/drawing/2014/main" id="{50078DAB-6CEE-E0FF-330A-E2B808D562B8}"/>
              </a:ext>
            </a:extLst>
          </p:cNvPr>
          <p:cNvPicPr>
            <a:picLocks noChangeAspect="1"/>
          </p:cNvPicPr>
          <p:nvPr/>
        </p:nvPicPr>
        <p:blipFill>
          <a:blip r:embed="rId4"/>
          <a:stretch>
            <a:fillRect/>
          </a:stretch>
        </p:blipFill>
        <p:spPr>
          <a:xfrm>
            <a:off x="8491393" y="3780294"/>
            <a:ext cx="2585873" cy="1040294"/>
          </a:xfrm>
          <a:prstGeom prst="rect">
            <a:avLst/>
          </a:prstGeom>
        </p:spPr>
      </p:pic>
      <p:grpSp>
        <p:nvGrpSpPr>
          <p:cNvPr id="2" name="Group 1">
            <a:extLst>
              <a:ext uri="{FF2B5EF4-FFF2-40B4-BE49-F238E27FC236}">
                <a16:creationId xmlns:a16="http://schemas.microsoft.com/office/drawing/2014/main" id="{3CFAA0CA-400B-3C9D-521E-D22F0B15DCB1}"/>
              </a:ext>
            </a:extLst>
          </p:cNvPr>
          <p:cNvGrpSpPr/>
          <p:nvPr/>
        </p:nvGrpSpPr>
        <p:grpSpPr>
          <a:xfrm>
            <a:off x="459120" y="3940356"/>
            <a:ext cx="4874209" cy="2730764"/>
            <a:chOff x="453000" y="3977435"/>
            <a:chExt cx="4874209" cy="2730764"/>
          </a:xfrm>
        </p:grpSpPr>
        <p:pic>
          <p:nvPicPr>
            <p:cNvPr id="3074" name="Picture 2">
              <a:extLst>
                <a:ext uri="{FF2B5EF4-FFF2-40B4-BE49-F238E27FC236}">
                  <a16:creationId xmlns:a16="http://schemas.microsoft.com/office/drawing/2014/main" id="{6B2E759F-AA15-B674-079B-210D92D2CA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3640"/>
            <a:stretch/>
          </p:blipFill>
          <p:spPr bwMode="auto">
            <a:xfrm>
              <a:off x="858742" y="3977435"/>
              <a:ext cx="4468467" cy="234912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147" name="Group 3146">
              <a:extLst>
                <a:ext uri="{FF2B5EF4-FFF2-40B4-BE49-F238E27FC236}">
                  <a16:creationId xmlns:a16="http://schemas.microsoft.com/office/drawing/2014/main" id="{9E76AED6-553B-5E75-8E4B-CE5114AD2CDE}"/>
                </a:ext>
              </a:extLst>
            </p:cNvPr>
            <p:cNvGrpSpPr/>
            <p:nvPr/>
          </p:nvGrpSpPr>
          <p:grpSpPr>
            <a:xfrm>
              <a:off x="453000" y="3988306"/>
              <a:ext cx="4874209" cy="2719893"/>
              <a:chOff x="461313" y="3248473"/>
              <a:chExt cx="4874209" cy="2719893"/>
            </a:xfrm>
          </p:grpSpPr>
          <p:cxnSp>
            <p:nvCxnSpPr>
              <p:cNvPr id="3133" name="Straight Connector 3132">
                <a:extLst>
                  <a:ext uri="{FF2B5EF4-FFF2-40B4-BE49-F238E27FC236}">
                    <a16:creationId xmlns:a16="http://schemas.microsoft.com/office/drawing/2014/main" id="{1755C8C4-D001-5F5B-21E9-466815F99E20}"/>
                  </a:ext>
                </a:extLst>
              </p:cNvPr>
              <p:cNvCxnSpPr>
                <a:cxnSpLocks/>
              </p:cNvCxnSpPr>
              <p:nvPr/>
            </p:nvCxnSpPr>
            <p:spPr>
              <a:xfrm>
                <a:off x="847898" y="3248473"/>
                <a:ext cx="10844" cy="23370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36" name="Straight Connector 3135">
                <a:extLst>
                  <a:ext uri="{FF2B5EF4-FFF2-40B4-BE49-F238E27FC236}">
                    <a16:creationId xmlns:a16="http://schemas.microsoft.com/office/drawing/2014/main" id="{36862A8A-9795-3F14-A4BA-2EB77D12022E}"/>
                  </a:ext>
                </a:extLst>
              </p:cNvPr>
              <p:cNvCxnSpPr>
                <a:cxnSpLocks/>
              </p:cNvCxnSpPr>
              <p:nvPr/>
            </p:nvCxnSpPr>
            <p:spPr>
              <a:xfrm flipV="1">
                <a:off x="858742" y="5579825"/>
                <a:ext cx="4476780" cy="57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38" name="TextBox 3137">
                <a:extLst>
                  <a:ext uri="{FF2B5EF4-FFF2-40B4-BE49-F238E27FC236}">
                    <a16:creationId xmlns:a16="http://schemas.microsoft.com/office/drawing/2014/main" id="{DA64B369-B5FA-1614-1698-7F040FFD33F3}"/>
                  </a:ext>
                </a:extLst>
              </p:cNvPr>
              <p:cNvSpPr txBox="1"/>
              <p:nvPr/>
            </p:nvSpPr>
            <p:spPr>
              <a:xfrm>
                <a:off x="2719833" y="5599034"/>
                <a:ext cx="333494" cy="369332"/>
              </a:xfrm>
              <a:prstGeom prst="rect">
                <a:avLst/>
              </a:prstGeom>
              <a:noFill/>
            </p:spPr>
            <p:txBody>
              <a:bodyPr wrap="square">
                <a:spAutoFit/>
              </a:bodyPr>
              <a:lstStyle/>
              <a:p>
                <a:pPr algn="ctr"/>
                <a:r>
                  <a:rPr lang="en-US" sz="1800" dirty="0">
                    <a:solidFill>
                      <a:sysClr val="windowText" lastClr="000000"/>
                    </a:solidFill>
                  </a:rPr>
                  <a:t>t</a:t>
                </a:r>
              </a:p>
            </p:txBody>
          </p:sp>
          <mc:AlternateContent xmlns:mc="http://schemas.openxmlformats.org/markup-compatibility/2006" xmlns:a14="http://schemas.microsoft.com/office/drawing/2010/main">
            <mc:Choice Requires="a14">
              <p:sp>
                <p:nvSpPr>
                  <p:cNvPr id="3141" name="TextBox 3140">
                    <a:extLst>
                      <a:ext uri="{FF2B5EF4-FFF2-40B4-BE49-F238E27FC236}">
                        <a16:creationId xmlns:a16="http://schemas.microsoft.com/office/drawing/2014/main" id="{52A23E59-B28C-E994-B86B-148AC59C98DA}"/>
                      </a:ext>
                    </a:extLst>
                  </p:cNvPr>
                  <p:cNvSpPr txBox="1"/>
                  <p:nvPr/>
                </p:nvSpPr>
                <p:spPr>
                  <a:xfrm>
                    <a:off x="461313" y="4190880"/>
                    <a:ext cx="457198"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𝜭</m:t>
                          </m:r>
                        </m:oMath>
                      </m:oMathPara>
                    </a14:m>
                    <a:endParaRPr lang="en-US" sz="1600" dirty="0"/>
                  </a:p>
                </p:txBody>
              </p:sp>
            </mc:Choice>
            <mc:Fallback xmlns="">
              <p:sp>
                <p:nvSpPr>
                  <p:cNvPr id="3141" name="TextBox 3140">
                    <a:extLst>
                      <a:ext uri="{FF2B5EF4-FFF2-40B4-BE49-F238E27FC236}">
                        <a16:creationId xmlns:a16="http://schemas.microsoft.com/office/drawing/2014/main" id="{52A23E59-B28C-E994-B86B-148AC59C98DA}"/>
                      </a:ext>
                    </a:extLst>
                  </p:cNvPr>
                  <p:cNvSpPr txBox="1">
                    <a:spLocks noRot="1" noChangeAspect="1" noMove="1" noResize="1" noEditPoints="1" noAdjustHandles="1" noChangeArrowheads="1" noChangeShapeType="1" noTextEdit="1"/>
                  </p:cNvSpPr>
                  <p:nvPr/>
                </p:nvSpPr>
                <p:spPr>
                  <a:xfrm>
                    <a:off x="461313" y="4190880"/>
                    <a:ext cx="457198" cy="246221"/>
                  </a:xfrm>
                  <a:prstGeom prst="rect">
                    <a:avLst/>
                  </a:prstGeom>
                  <a:blipFill>
                    <a:blip r:embed="rId6"/>
                    <a:stretch>
                      <a:fillRect b="-5000"/>
                    </a:stretch>
                  </a:blipFill>
                </p:spPr>
                <p:txBody>
                  <a:bodyPr/>
                  <a:lstStyle/>
                  <a:p>
                    <a:r>
                      <a:rPr lang="en-US">
                        <a:noFill/>
                      </a:rPr>
                      <a:t> </a:t>
                    </a:r>
                  </a:p>
                </p:txBody>
              </p:sp>
            </mc:Fallback>
          </mc:AlternateContent>
        </p:grpSp>
      </p:grpSp>
      <p:grpSp>
        <p:nvGrpSpPr>
          <p:cNvPr id="3148" name="Group 3147">
            <a:extLst>
              <a:ext uri="{FF2B5EF4-FFF2-40B4-BE49-F238E27FC236}">
                <a16:creationId xmlns:a16="http://schemas.microsoft.com/office/drawing/2014/main" id="{4ABAF505-E0F2-0299-5202-1C6B413ECC28}"/>
              </a:ext>
            </a:extLst>
          </p:cNvPr>
          <p:cNvGrpSpPr/>
          <p:nvPr/>
        </p:nvGrpSpPr>
        <p:grpSpPr>
          <a:xfrm>
            <a:off x="6157052" y="3959126"/>
            <a:ext cx="4855052" cy="2719893"/>
            <a:chOff x="461313" y="3248473"/>
            <a:chExt cx="4855052" cy="2719893"/>
          </a:xfrm>
        </p:grpSpPr>
        <p:cxnSp>
          <p:nvCxnSpPr>
            <p:cNvPr id="3149" name="Straight Connector 3148">
              <a:extLst>
                <a:ext uri="{FF2B5EF4-FFF2-40B4-BE49-F238E27FC236}">
                  <a16:creationId xmlns:a16="http://schemas.microsoft.com/office/drawing/2014/main" id="{55FF215F-C109-DD5C-9AB4-F2B702C5DECC}"/>
                </a:ext>
              </a:extLst>
            </p:cNvPr>
            <p:cNvCxnSpPr>
              <a:cxnSpLocks/>
            </p:cNvCxnSpPr>
            <p:nvPr/>
          </p:nvCxnSpPr>
          <p:spPr>
            <a:xfrm>
              <a:off x="847898" y="3248473"/>
              <a:ext cx="10844" cy="23370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50" name="Straight Connector 3149">
              <a:extLst>
                <a:ext uri="{FF2B5EF4-FFF2-40B4-BE49-F238E27FC236}">
                  <a16:creationId xmlns:a16="http://schemas.microsoft.com/office/drawing/2014/main" id="{7D65FF2A-B53C-7F93-3234-23C5BD398A67}"/>
                </a:ext>
              </a:extLst>
            </p:cNvPr>
            <p:cNvCxnSpPr>
              <a:cxnSpLocks/>
            </p:cNvCxnSpPr>
            <p:nvPr/>
          </p:nvCxnSpPr>
          <p:spPr>
            <a:xfrm flipV="1">
              <a:off x="858742" y="5581361"/>
              <a:ext cx="4457623" cy="41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51" name="TextBox 3150">
              <a:extLst>
                <a:ext uri="{FF2B5EF4-FFF2-40B4-BE49-F238E27FC236}">
                  <a16:creationId xmlns:a16="http://schemas.microsoft.com/office/drawing/2014/main" id="{A10360C3-4FE4-2456-DF51-18CCB1E54C5B}"/>
                </a:ext>
              </a:extLst>
            </p:cNvPr>
            <p:cNvSpPr txBox="1"/>
            <p:nvPr/>
          </p:nvSpPr>
          <p:spPr>
            <a:xfrm>
              <a:off x="2719833" y="5599034"/>
              <a:ext cx="333494" cy="369332"/>
            </a:xfrm>
            <a:prstGeom prst="rect">
              <a:avLst/>
            </a:prstGeom>
            <a:noFill/>
          </p:spPr>
          <p:txBody>
            <a:bodyPr wrap="square">
              <a:spAutoFit/>
            </a:bodyPr>
            <a:lstStyle/>
            <a:p>
              <a:pPr algn="ctr"/>
              <a:r>
                <a:rPr lang="en-US" sz="1800" dirty="0">
                  <a:solidFill>
                    <a:sysClr val="windowText" lastClr="000000"/>
                  </a:solidFill>
                </a:rPr>
                <a:t>t</a:t>
              </a:r>
            </a:p>
          </p:txBody>
        </p:sp>
        <mc:AlternateContent xmlns:mc="http://schemas.openxmlformats.org/markup-compatibility/2006" xmlns:a14="http://schemas.microsoft.com/office/drawing/2010/main">
          <mc:Choice Requires="a14">
            <p:sp>
              <p:nvSpPr>
                <p:cNvPr id="3152" name="TextBox 3151">
                  <a:extLst>
                    <a:ext uri="{FF2B5EF4-FFF2-40B4-BE49-F238E27FC236}">
                      <a16:creationId xmlns:a16="http://schemas.microsoft.com/office/drawing/2014/main" id="{5E9763E7-3628-36E2-B81F-980721383B8D}"/>
                    </a:ext>
                  </a:extLst>
                </p:cNvPr>
                <p:cNvSpPr txBox="1"/>
                <p:nvPr/>
              </p:nvSpPr>
              <p:spPr>
                <a:xfrm>
                  <a:off x="461313" y="4190880"/>
                  <a:ext cx="457198"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𝜭</m:t>
                        </m:r>
                      </m:oMath>
                    </m:oMathPara>
                  </a14:m>
                  <a:endParaRPr lang="en-US" sz="1600" dirty="0"/>
                </a:p>
              </p:txBody>
            </p:sp>
          </mc:Choice>
          <mc:Fallback xmlns="">
            <p:sp>
              <p:nvSpPr>
                <p:cNvPr id="3152" name="TextBox 3151">
                  <a:extLst>
                    <a:ext uri="{FF2B5EF4-FFF2-40B4-BE49-F238E27FC236}">
                      <a16:creationId xmlns:a16="http://schemas.microsoft.com/office/drawing/2014/main" id="{5E9763E7-3628-36E2-B81F-980721383B8D}"/>
                    </a:ext>
                  </a:extLst>
                </p:cNvPr>
                <p:cNvSpPr txBox="1">
                  <a:spLocks noRot="1" noChangeAspect="1" noMove="1" noResize="1" noEditPoints="1" noAdjustHandles="1" noChangeArrowheads="1" noChangeShapeType="1" noTextEdit="1"/>
                </p:cNvSpPr>
                <p:nvPr/>
              </p:nvSpPr>
              <p:spPr>
                <a:xfrm>
                  <a:off x="461313" y="4190880"/>
                  <a:ext cx="457198" cy="246221"/>
                </a:xfrm>
                <a:prstGeom prst="rect">
                  <a:avLst/>
                </a:prstGeom>
                <a:blipFill>
                  <a:blip r:embed="rId7"/>
                  <a:stretch>
                    <a:fillRect b="-4762"/>
                  </a:stretch>
                </a:blipFill>
              </p:spPr>
              <p:txBody>
                <a:bodyPr/>
                <a:lstStyle/>
                <a:p>
                  <a:r>
                    <a:rPr lang="en-US">
                      <a:noFill/>
                    </a:rPr>
                    <a:t> </a:t>
                  </a:r>
                </a:p>
              </p:txBody>
            </p:sp>
          </mc:Fallback>
        </mc:AlternateContent>
      </p:grpSp>
      <p:grpSp>
        <p:nvGrpSpPr>
          <p:cNvPr id="3220" name="Group 3219">
            <a:extLst>
              <a:ext uri="{FF2B5EF4-FFF2-40B4-BE49-F238E27FC236}">
                <a16:creationId xmlns:a16="http://schemas.microsoft.com/office/drawing/2014/main" id="{3A0B20FA-E924-280A-ED80-B68427FDFBD2}"/>
              </a:ext>
            </a:extLst>
          </p:cNvPr>
          <p:cNvGrpSpPr/>
          <p:nvPr/>
        </p:nvGrpSpPr>
        <p:grpSpPr>
          <a:xfrm>
            <a:off x="1185786" y="2050594"/>
            <a:ext cx="4665129" cy="1611234"/>
            <a:chOff x="1169146" y="1070864"/>
            <a:chExt cx="4665129" cy="1611234"/>
          </a:xfrm>
        </p:grpSpPr>
        <p:grpSp>
          <p:nvGrpSpPr>
            <p:cNvPr id="3127" name="Group 3126">
              <a:extLst>
                <a:ext uri="{FF2B5EF4-FFF2-40B4-BE49-F238E27FC236}">
                  <a16:creationId xmlns:a16="http://schemas.microsoft.com/office/drawing/2014/main" id="{CC2A659D-AFCF-CEE8-4F7A-3D58CD0682CA}"/>
                </a:ext>
              </a:extLst>
            </p:cNvPr>
            <p:cNvGrpSpPr/>
            <p:nvPr/>
          </p:nvGrpSpPr>
          <p:grpSpPr>
            <a:xfrm>
              <a:off x="1169146" y="1070864"/>
              <a:ext cx="2661504" cy="1611234"/>
              <a:chOff x="1464513" y="280736"/>
              <a:chExt cx="2517137" cy="1977185"/>
            </a:xfrm>
          </p:grpSpPr>
          <p:grpSp>
            <p:nvGrpSpPr>
              <p:cNvPr id="58" name="Group 57">
                <a:extLst>
                  <a:ext uri="{FF2B5EF4-FFF2-40B4-BE49-F238E27FC236}">
                    <a16:creationId xmlns:a16="http://schemas.microsoft.com/office/drawing/2014/main" id="{D1C1E0BD-A40B-8B92-8D2C-37C87D0A062A}"/>
                  </a:ext>
                </a:extLst>
              </p:cNvPr>
              <p:cNvGrpSpPr/>
              <p:nvPr/>
            </p:nvGrpSpPr>
            <p:grpSpPr>
              <a:xfrm>
                <a:off x="2343957" y="583510"/>
                <a:ext cx="174800" cy="1674411"/>
                <a:chOff x="2343957" y="583510"/>
                <a:chExt cx="174800" cy="1674411"/>
              </a:xfrm>
            </p:grpSpPr>
            <p:sp>
              <p:nvSpPr>
                <p:cNvPr id="23" name="Oval 22">
                  <a:extLst>
                    <a:ext uri="{FF2B5EF4-FFF2-40B4-BE49-F238E27FC236}">
                      <a16:creationId xmlns:a16="http://schemas.microsoft.com/office/drawing/2014/main" id="{D4CEBDA7-FBAD-5D25-1596-9A41121CCEF0}"/>
                    </a:ext>
                  </a:extLst>
                </p:cNvPr>
                <p:cNvSpPr/>
                <p:nvPr/>
              </p:nvSpPr>
              <p:spPr>
                <a:xfrm>
                  <a:off x="2343957" y="58351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53145FB-5B22-7A7E-1E5F-115791971609}"/>
                    </a:ext>
                  </a:extLst>
                </p:cNvPr>
                <p:cNvSpPr/>
                <p:nvPr/>
              </p:nvSpPr>
              <p:spPr>
                <a:xfrm>
                  <a:off x="2343957" y="952041"/>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A0D582B-1743-4538-4CC7-74B2FBE52B06}"/>
                    </a:ext>
                  </a:extLst>
                </p:cNvPr>
                <p:cNvSpPr/>
                <p:nvPr/>
              </p:nvSpPr>
              <p:spPr>
                <a:xfrm>
                  <a:off x="2343957" y="132233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ED5D4FB-34C8-0200-3178-8F88554B5DC6}"/>
                    </a:ext>
                  </a:extLst>
                </p:cNvPr>
                <p:cNvSpPr/>
                <p:nvPr/>
              </p:nvSpPr>
              <p:spPr>
                <a:xfrm rot="10800000">
                  <a:off x="2343957" y="1693007"/>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E56745B-CF50-028B-5FD5-5C7F48D9C025}"/>
                    </a:ext>
                  </a:extLst>
                </p:cNvPr>
                <p:cNvSpPr/>
                <p:nvPr/>
              </p:nvSpPr>
              <p:spPr>
                <a:xfrm rot="10800000">
                  <a:off x="2343957" y="2061538"/>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58B45B78-C67C-2721-933A-2C38C97F388E}"/>
                  </a:ext>
                </a:extLst>
              </p:cNvPr>
              <p:cNvGrpSpPr/>
              <p:nvPr/>
            </p:nvGrpSpPr>
            <p:grpSpPr>
              <a:xfrm>
                <a:off x="3003112" y="583510"/>
                <a:ext cx="174800" cy="1674411"/>
                <a:chOff x="2889294" y="583510"/>
                <a:chExt cx="174800" cy="1674411"/>
              </a:xfrm>
            </p:grpSpPr>
            <p:sp>
              <p:nvSpPr>
                <p:cNvPr id="29" name="Oval 28">
                  <a:extLst>
                    <a:ext uri="{FF2B5EF4-FFF2-40B4-BE49-F238E27FC236}">
                      <a16:creationId xmlns:a16="http://schemas.microsoft.com/office/drawing/2014/main" id="{7338469E-98BD-A78B-7A36-B88303F2BFF1}"/>
                    </a:ext>
                  </a:extLst>
                </p:cNvPr>
                <p:cNvSpPr/>
                <p:nvPr/>
              </p:nvSpPr>
              <p:spPr>
                <a:xfrm>
                  <a:off x="2889294" y="58351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B92FFEC-FEFA-B90E-9C78-AB09BBFDEBD1}"/>
                    </a:ext>
                  </a:extLst>
                </p:cNvPr>
                <p:cNvSpPr/>
                <p:nvPr/>
              </p:nvSpPr>
              <p:spPr>
                <a:xfrm>
                  <a:off x="2889294" y="952041"/>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74E5118-4399-119B-2D78-EE900DE160F0}"/>
                    </a:ext>
                  </a:extLst>
                </p:cNvPr>
                <p:cNvSpPr/>
                <p:nvPr/>
              </p:nvSpPr>
              <p:spPr>
                <a:xfrm>
                  <a:off x="2889294" y="132233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81DBAB0-85C4-DB67-AA3A-B2AD5F75465A}"/>
                    </a:ext>
                  </a:extLst>
                </p:cNvPr>
                <p:cNvSpPr/>
                <p:nvPr/>
              </p:nvSpPr>
              <p:spPr>
                <a:xfrm rot="10800000">
                  <a:off x="2889294" y="1693007"/>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37E6B8-F8CD-C8F4-EF48-0DB77ACD6E8A}"/>
                    </a:ext>
                  </a:extLst>
                </p:cNvPr>
                <p:cNvSpPr/>
                <p:nvPr/>
              </p:nvSpPr>
              <p:spPr>
                <a:xfrm rot="10800000">
                  <a:off x="2889294" y="2061538"/>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99B56E7C-124C-ACFE-A5AD-F661B86FBB86}"/>
                  </a:ext>
                </a:extLst>
              </p:cNvPr>
              <p:cNvCxnSpPr>
                <a:cxnSpLocks/>
                <a:stCxn id="23" idx="6"/>
                <a:endCxn id="29" idx="2"/>
              </p:cNvCxnSpPr>
              <p:nvPr/>
            </p:nvCxnSpPr>
            <p:spPr>
              <a:xfrm>
                <a:off x="2518757" y="681702"/>
                <a:ext cx="4843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7B10D3EC-B056-DDA7-FE92-8FF86029F597}"/>
                  </a:ext>
                </a:extLst>
              </p:cNvPr>
              <p:cNvCxnSpPr>
                <a:cxnSpLocks/>
                <a:stCxn id="23" idx="6"/>
                <a:endCxn id="30" idx="2"/>
              </p:cNvCxnSpPr>
              <p:nvPr/>
            </p:nvCxnSpPr>
            <p:spPr>
              <a:xfrm>
                <a:off x="2518757" y="681702"/>
                <a:ext cx="484355" cy="368531"/>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8A1437B-4345-D4A8-16A9-AE4621E0D62E}"/>
                  </a:ext>
                </a:extLst>
              </p:cNvPr>
              <p:cNvCxnSpPr>
                <a:cxnSpLocks/>
                <a:stCxn id="23" idx="6"/>
                <a:endCxn id="31" idx="2"/>
              </p:cNvCxnSpPr>
              <p:nvPr/>
            </p:nvCxnSpPr>
            <p:spPr>
              <a:xfrm>
                <a:off x="2518757" y="681702"/>
                <a:ext cx="484355" cy="738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AD8BC65-EC72-D17E-8728-C733AF89A895}"/>
                  </a:ext>
                </a:extLst>
              </p:cNvPr>
              <p:cNvCxnSpPr>
                <a:stCxn id="23" idx="6"/>
                <a:endCxn id="32" idx="6"/>
              </p:cNvCxnSpPr>
              <p:nvPr/>
            </p:nvCxnSpPr>
            <p:spPr>
              <a:xfrm>
                <a:off x="2518757" y="681702"/>
                <a:ext cx="484355" cy="1109496"/>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7DD2299-143B-3660-5340-6FB37FA342C2}"/>
                  </a:ext>
                </a:extLst>
              </p:cNvPr>
              <p:cNvCxnSpPr>
                <a:stCxn id="23" idx="6"/>
                <a:endCxn id="33" idx="6"/>
              </p:cNvCxnSpPr>
              <p:nvPr/>
            </p:nvCxnSpPr>
            <p:spPr>
              <a:xfrm>
                <a:off x="2518757" y="681702"/>
                <a:ext cx="484355" cy="147802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DE917FA-3172-16FC-284B-813E0FDC4636}"/>
                  </a:ext>
                </a:extLst>
              </p:cNvPr>
              <p:cNvCxnSpPr>
                <a:stCxn id="24" idx="6"/>
                <a:endCxn id="29" idx="2"/>
              </p:cNvCxnSpPr>
              <p:nvPr/>
            </p:nvCxnSpPr>
            <p:spPr>
              <a:xfrm flipV="1">
                <a:off x="2518757" y="681702"/>
                <a:ext cx="484355" cy="368531"/>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744D363-AE97-DE4A-781B-F6CA068515BC}"/>
                  </a:ext>
                </a:extLst>
              </p:cNvPr>
              <p:cNvCxnSpPr>
                <a:stCxn id="24" idx="6"/>
                <a:endCxn id="30" idx="2"/>
              </p:cNvCxnSpPr>
              <p:nvPr/>
            </p:nvCxnSpPr>
            <p:spPr>
              <a:xfrm>
                <a:off x="2518757" y="1050233"/>
                <a:ext cx="4843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14720CA8-DE9B-118D-43F5-B4C4B8762A3A}"/>
                  </a:ext>
                </a:extLst>
              </p:cNvPr>
              <p:cNvCxnSpPr>
                <a:stCxn id="24" idx="6"/>
                <a:endCxn id="31" idx="2"/>
              </p:cNvCxnSpPr>
              <p:nvPr/>
            </p:nvCxnSpPr>
            <p:spPr>
              <a:xfrm>
                <a:off x="2518757" y="1050233"/>
                <a:ext cx="484355" cy="37028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8163862-23C1-25D0-E36B-F9093FDB0BA5}"/>
                  </a:ext>
                </a:extLst>
              </p:cNvPr>
              <p:cNvCxnSpPr>
                <a:stCxn id="24" idx="6"/>
                <a:endCxn id="32" idx="6"/>
              </p:cNvCxnSpPr>
              <p:nvPr/>
            </p:nvCxnSpPr>
            <p:spPr>
              <a:xfrm>
                <a:off x="2518757" y="1050233"/>
                <a:ext cx="484355" cy="740965"/>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63F2115-8DFD-12C7-4E13-E5515FD2EF73}"/>
                  </a:ext>
                </a:extLst>
              </p:cNvPr>
              <p:cNvCxnSpPr>
                <a:cxnSpLocks/>
                <a:stCxn id="24" idx="6"/>
                <a:endCxn id="33" idx="6"/>
              </p:cNvCxnSpPr>
              <p:nvPr/>
            </p:nvCxnSpPr>
            <p:spPr>
              <a:xfrm>
                <a:off x="2518757" y="1050233"/>
                <a:ext cx="484355" cy="110949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52BE9A1-286D-3FFC-B459-8B032A548D08}"/>
                  </a:ext>
                </a:extLst>
              </p:cNvPr>
              <p:cNvCxnSpPr>
                <a:stCxn id="25" idx="6"/>
                <a:endCxn id="29" idx="2"/>
              </p:cNvCxnSpPr>
              <p:nvPr/>
            </p:nvCxnSpPr>
            <p:spPr>
              <a:xfrm flipV="1">
                <a:off x="2518757" y="681702"/>
                <a:ext cx="484355" cy="738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5F51758-8DB1-8964-93AF-1C1480B46AAB}"/>
                  </a:ext>
                </a:extLst>
              </p:cNvPr>
              <p:cNvCxnSpPr>
                <a:stCxn id="25" idx="6"/>
                <a:endCxn id="30" idx="2"/>
              </p:cNvCxnSpPr>
              <p:nvPr/>
            </p:nvCxnSpPr>
            <p:spPr>
              <a:xfrm flipV="1">
                <a:off x="2518757" y="1050233"/>
                <a:ext cx="484355" cy="37028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3" name="Straight Connector 3072">
                <a:extLst>
                  <a:ext uri="{FF2B5EF4-FFF2-40B4-BE49-F238E27FC236}">
                    <a16:creationId xmlns:a16="http://schemas.microsoft.com/office/drawing/2014/main" id="{08E52D76-24E8-7662-5479-55E84C83D2FC}"/>
                  </a:ext>
                </a:extLst>
              </p:cNvPr>
              <p:cNvCxnSpPr>
                <a:stCxn id="25" idx="6"/>
                <a:endCxn id="31" idx="2"/>
              </p:cNvCxnSpPr>
              <p:nvPr/>
            </p:nvCxnSpPr>
            <p:spPr>
              <a:xfrm>
                <a:off x="2518757" y="1420522"/>
                <a:ext cx="4843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7" name="Straight Connector 3076">
                <a:extLst>
                  <a:ext uri="{FF2B5EF4-FFF2-40B4-BE49-F238E27FC236}">
                    <a16:creationId xmlns:a16="http://schemas.microsoft.com/office/drawing/2014/main" id="{4C1D4AFA-BC23-96E4-7BDE-8270A94A78E9}"/>
                  </a:ext>
                </a:extLst>
              </p:cNvPr>
              <p:cNvCxnSpPr>
                <a:stCxn id="25" idx="6"/>
                <a:endCxn id="32" idx="6"/>
              </p:cNvCxnSpPr>
              <p:nvPr/>
            </p:nvCxnSpPr>
            <p:spPr>
              <a:xfrm>
                <a:off x="2518757" y="1420522"/>
                <a:ext cx="484355" cy="3706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9" name="Straight Connector 3078">
                <a:extLst>
                  <a:ext uri="{FF2B5EF4-FFF2-40B4-BE49-F238E27FC236}">
                    <a16:creationId xmlns:a16="http://schemas.microsoft.com/office/drawing/2014/main" id="{38F7F084-D8D5-1A10-BC83-F20245921DFE}"/>
                  </a:ext>
                </a:extLst>
              </p:cNvPr>
              <p:cNvCxnSpPr>
                <a:stCxn id="25" idx="6"/>
                <a:endCxn id="33" idx="6"/>
              </p:cNvCxnSpPr>
              <p:nvPr/>
            </p:nvCxnSpPr>
            <p:spPr>
              <a:xfrm>
                <a:off x="2518757" y="1420522"/>
                <a:ext cx="484355" cy="7392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05031E03-598F-7828-4A9B-B032C433EBBA}"/>
                  </a:ext>
                </a:extLst>
              </p:cNvPr>
              <p:cNvCxnSpPr>
                <a:stCxn id="26" idx="2"/>
                <a:endCxn id="29" idx="2"/>
              </p:cNvCxnSpPr>
              <p:nvPr/>
            </p:nvCxnSpPr>
            <p:spPr>
              <a:xfrm flipV="1">
                <a:off x="2518757" y="681702"/>
                <a:ext cx="484355" cy="11094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3" name="Straight Connector 3082">
                <a:extLst>
                  <a:ext uri="{FF2B5EF4-FFF2-40B4-BE49-F238E27FC236}">
                    <a16:creationId xmlns:a16="http://schemas.microsoft.com/office/drawing/2014/main" id="{5FA5E863-C2FE-F62D-FACF-772B9BB3D6B8}"/>
                  </a:ext>
                </a:extLst>
              </p:cNvPr>
              <p:cNvCxnSpPr>
                <a:stCxn id="26" idx="2"/>
                <a:endCxn id="30" idx="2"/>
              </p:cNvCxnSpPr>
              <p:nvPr/>
            </p:nvCxnSpPr>
            <p:spPr>
              <a:xfrm flipV="1">
                <a:off x="2518757" y="1050233"/>
                <a:ext cx="484355" cy="7409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5" name="Straight Connector 3084">
                <a:extLst>
                  <a:ext uri="{FF2B5EF4-FFF2-40B4-BE49-F238E27FC236}">
                    <a16:creationId xmlns:a16="http://schemas.microsoft.com/office/drawing/2014/main" id="{97A7DBF2-1FF8-2B18-0028-0B5BDEB52D6C}"/>
                  </a:ext>
                </a:extLst>
              </p:cNvPr>
              <p:cNvCxnSpPr>
                <a:stCxn id="26" idx="2"/>
                <a:endCxn id="31" idx="2"/>
              </p:cNvCxnSpPr>
              <p:nvPr/>
            </p:nvCxnSpPr>
            <p:spPr>
              <a:xfrm flipV="1">
                <a:off x="2518757" y="1420522"/>
                <a:ext cx="484355" cy="3706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7" name="Straight Connector 3086">
                <a:extLst>
                  <a:ext uri="{FF2B5EF4-FFF2-40B4-BE49-F238E27FC236}">
                    <a16:creationId xmlns:a16="http://schemas.microsoft.com/office/drawing/2014/main" id="{A4A9C101-440C-8FEA-4C0A-4E35F6AAC13C}"/>
                  </a:ext>
                </a:extLst>
              </p:cNvPr>
              <p:cNvCxnSpPr>
                <a:stCxn id="26" idx="2"/>
                <a:endCxn id="32" idx="6"/>
              </p:cNvCxnSpPr>
              <p:nvPr/>
            </p:nvCxnSpPr>
            <p:spPr>
              <a:xfrm>
                <a:off x="2518757" y="1791198"/>
                <a:ext cx="4843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9" name="Straight Connector 3088">
                <a:extLst>
                  <a:ext uri="{FF2B5EF4-FFF2-40B4-BE49-F238E27FC236}">
                    <a16:creationId xmlns:a16="http://schemas.microsoft.com/office/drawing/2014/main" id="{B975F04D-8648-93FF-BB86-002D9B308170}"/>
                  </a:ext>
                </a:extLst>
              </p:cNvPr>
              <p:cNvCxnSpPr>
                <a:cxnSpLocks/>
                <a:stCxn id="26" idx="2"/>
                <a:endCxn id="33" idx="6"/>
              </p:cNvCxnSpPr>
              <p:nvPr/>
            </p:nvCxnSpPr>
            <p:spPr>
              <a:xfrm>
                <a:off x="2518757" y="1791198"/>
                <a:ext cx="484355" cy="3685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92" name="Straight Connector 3091">
                <a:extLst>
                  <a:ext uri="{FF2B5EF4-FFF2-40B4-BE49-F238E27FC236}">
                    <a16:creationId xmlns:a16="http://schemas.microsoft.com/office/drawing/2014/main" id="{E5AB6DE7-D470-9052-0861-35A6D53E96C6}"/>
                  </a:ext>
                </a:extLst>
              </p:cNvPr>
              <p:cNvCxnSpPr>
                <a:stCxn id="27" idx="2"/>
                <a:endCxn id="29" idx="2"/>
              </p:cNvCxnSpPr>
              <p:nvPr/>
            </p:nvCxnSpPr>
            <p:spPr>
              <a:xfrm flipV="1">
                <a:off x="2518757" y="681702"/>
                <a:ext cx="484355" cy="147802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94" name="Straight Connector 3093">
                <a:extLst>
                  <a:ext uri="{FF2B5EF4-FFF2-40B4-BE49-F238E27FC236}">
                    <a16:creationId xmlns:a16="http://schemas.microsoft.com/office/drawing/2014/main" id="{C191157C-375F-CE52-98A9-2331F657084F}"/>
                  </a:ext>
                </a:extLst>
              </p:cNvPr>
              <p:cNvCxnSpPr>
                <a:stCxn id="27" idx="2"/>
                <a:endCxn id="30" idx="2"/>
              </p:cNvCxnSpPr>
              <p:nvPr/>
            </p:nvCxnSpPr>
            <p:spPr>
              <a:xfrm flipV="1">
                <a:off x="2518757" y="1050233"/>
                <a:ext cx="484355" cy="11094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96" name="Straight Connector 3095">
                <a:extLst>
                  <a:ext uri="{FF2B5EF4-FFF2-40B4-BE49-F238E27FC236}">
                    <a16:creationId xmlns:a16="http://schemas.microsoft.com/office/drawing/2014/main" id="{E898BC41-C478-BD93-B35A-18EC25750A9A}"/>
                  </a:ext>
                </a:extLst>
              </p:cNvPr>
              <p:cNvCxnSpPr>
                <a:stCxn id="27" idx="2"/>
                <a:endCxn id="31" idx="2"/>
              </p:cNvCxnSpPr>
              <p:nvPr/>
            </p:nvCxnSpPr>
            <p:spPr>
              <a:xfrm flipV="1">
                <a:off x="2518757" y="1420522"/>
                <a:ext cx="484355" cy="7392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98" name="Straight Connector 3097">
                <a:extLst>
                  <a:ext uri="{FF2B5EF4-FFF2-40B4-BE49-F238E27FC236}">
                    <a16:creationId xmlns:a16="http://schemas.microsoft.com/office/drawing/2014/main" id="{3646BE73-1C5F-79A2-61D0-6541894A8BAC}"/>
                  </a:ext>
                </a:extLst>
              </p:cNvPr>
              <p:cNvCxnSpPr>
                <a:stCxn id="27" idx="2"/>
                <a:endCxn id="32" idx="6"/>
              </p:cNvCxnSpPr>
              <p:nvPr/>
            </p:nvCxnSpPr>
            <p:spPr>
              <a:xfrm flipV="1">
                <a:off x="2518757" y="1791198"/>
                <a:ext cx="484355" cy="3685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00" name="Straight Connector 3099">
                <a:extLst>
                  <a:ext uri="{FF2B5EF4-FFF2-40B4-BE49-F238E27FC236}">
                    <a16:creationId xmlns:a16="http://schemas.microsoft.com/office/drawing/2014/main" id="{C28D7E62-7226-DF29-DDF6-C475FFFC618B}"/>
                  </a:ext>
                </a:extLst>
              </p:cNvPr>
              <p:cNvCxnSpPr>
                <a:stCxn id="27" idx="2"/>
                <a:endCxn id="33" idx="6"/>
              </p:cNvCxnSpPr>
              <p:nvPr/>
            </p:nvCxnSpPr>
            <p:spPr>
              <a:xfrm>
                <a:off x="2518757" y="2159729"/>
                <a:ext cx="484355" cy="0"/>
              </a:xfrm>
              <a:prstGeom prst="line">
                <a:avLst/>
              </a:prstGeom>
            </p:spPr>
            <p:style>
              <a:lnRef idx="2">
                <a:schemeClr val="accent1"/>
              </a:lnRef>
              <a:fillRef idx="0">
                <a:schemeClr val="accent1"/>
              </a:fillRef>
              <a:effectRef idx="1">
                <a:schemeClr val="accent1"/>
              </a:effectRef>
              <a:fontRef idx="minor">
                <a:schemeClr val="tx1"/>
              </a:fontRef>
            </p:style>
          </p:cxnSp>
          <p:sp>
            <p:nvSpPr>
              <p:cNvPr id="3101" name="Oval 3100">
                <a:extLst>
                  <a:ext uri="{FF2B5EF4-FFF2-40B4-BE49-F238E27FC236}">
                    <a16:creationId xmlns:a16="http://schemas.microsoft.com/office/drawing/2014/main" id="{3597FBF8-80D2-2995-853B-B117EE43D83D}"/>
                  </a:ext>
                </a:extLst>
              </p:cNvPr>
              <p:cNvSpPr/>
              <p:nvPr/>
            </p:nvSpPr>
            <p:spPr>
              <a:xfrm>
                <a:off x="1632389" y="1241244"/>
                <a:ext cx="416112" cy="35855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a:t>
                </a:r>
              </a:p>
            </p:txBody>
          </p:sp>
          <mc:AlternateContent xmlns:mc="http://schemas.openxmlformats.org/markup-compatibility/2006" xmlns:a14="http://schemas.microsoft.com/office/drawing/2010/main">
            <mc:Choice Requires="a14">
              <p:sp>
                <p:nvSpPr>
                  <p:cNvPr id="3102" name="Oval 3101">
                    <a:extLst>
                      <a:ext uri="{FF2B5EF4-FFF2-40B4-BE49-F238E27FC236}">
                        <a16:creationId xmlns:a16="http://schemas.microsoft.com/office/drawing/2014/main" id="{C141EB0C-2C28-770F-B02E-A7E78D671257}"/>
                      </a:ext>
                    </a:extLst>
                  </p:cNvPr>
                  <p:cNvSpPr/>
                  <p:nvPr/>
                </p:nvSpPr>
                <p:spPr>
                  <a:xfrm>
                    <a:off x="3473368" y="1222088"/>
                    <a:ext cx="391458" cy="374072"/>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smtClean="0">
                              <a:solidFill>
                                <a:sysClr val="windowText" lastClr="000000"/>
                              </a:solidFill>
                              <a:latin typeface="Cambria Math" panose="02040503050406030204" pitchFamily="18" charset="0"/>
                            </a:rPr>
                            <m:t>𝜭</m:t>
                          </m:r>
                        </m:oMath>
                      </m:oMathPara>
                    </a14:m>
                    <a:endParaRPr lang="en-US" sz="1600" dirty="0">
                      <a:solidFill>
                        <a:sysClr val="windowText" lastClr="000000"/>
                      </a:solidFill>
                    </a:endParaRPr>
                  </a:p>
                </p:txBody>
              </p:sp>
            </mc:Choice>
            <mc:Fallback xmlns="">
              <p:sp>
                <p:nvSpPr>
                  <p:cNvPr id="3102" name="Oval 3101">
                    <a:extLst>
                      <a:ext uri="{FF2B5EF4-FFF2-40B4-BE49-F238E27FC236}">
                        <a16:creationId xmlns:a16="http://schemas.microsoft.com/office/drawing/2014/main" id="{C141EB0C-2C28-770F-B02E-A7E78D671257}"/>
                      </a:ext>
                    </a:extLst>
                  </p:cNvPr>
                  <p:cNvSpPr>
                    <a:spLocks noRot="1" noChangeAspect="1" noMove="1" noResize="1" noEditPoints="1" noAdjustHandles="1" noChangeArrowheads="1" noChangeShapeType="1" noTextEdit="1"/>
                  </p:cNvSpPr>
                  <p:nvPr/>
                </p:nvSpPr>
                <p:spPr>
                  <a:xfrm>
                    <a:off x="3473368" y="1222088"/>
                    <a:ext cx="391458" cy="374072"/>
                  </a:xfrm>
                  <a:prstGeom prst="ellipse">
                    <a:avLst/>
                  </a:prstGeom>
                  <a:blipFill>
                    <a:blip r:embed="rId8"/>
                    <a:stretch>
                      <a:fillRect/>
                    </a:stretch>
                  </a:blipFill>
                </p:spPr>
                <p:txBody>
                  <a:bodyPr/>
                  <a:lstStyle/>
                  <a:p>
                    <a:r>
                      <a:rPr lang="en-US">
                        <a:noFill/>
                      </a:rPr>
                      <a:t> </a:t>
                    </a:r>
                  </a:p>
                </p:txBody>
              </p:sp>
            </mc:Fallback>
          </mc:AlternateContent>
          <p:cxnSp>
            <p:nvCxnSpPr>
              <p:cNvPr id="3104" name="Straight Arrow Connector 3103">
                <a:extLst>
                  <a:ext uri="{FF2B5EF4-FFF2-40B4-BE49-F238E27FC236}">
                    <a16:creationId xmlns:a16="http://schemas.microsoft.com/office/drawing/2014/main" id="{2BF9555A-1399-3B9C-CDB9-3D3287151626}"/>
                  </a:ext>
                </a:extLst>
              </p:cNvPr>
              <p:cNvCxnSpPr>
                <a:stCxn id="3101" idx="6"/>
                <a:endCxn id="23" idx="2"/>
              </p:cNvCxnSpPr>
              <p:nvPr/>
            </p:nvCxnSpPr>
            <p:spPr>
              <a:xfrm flipV="1">
                <a:off x="2048501" y="681702"/>
                <a:ext cx="295456" cy="738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06" name="Straight Arrow Connector 3105">
                <a:extLst>
                  <a:ext uri="{FF2B5EF4-FFF2-40B4-BE49-F238E27FC236}">
                    <a16:creationId xmlns:a16="http://schemas.microsoft.com/office/drawing/2014/main" id="{163ED143-416C-DD2A-A7A8-6FFC340DE0E5}"/>
                  </a:ext>
                </a:extLst>
              </p:cNvPr>
              <p:cNvCxnSpPr>
                <a:cxnSpLocks/>
                <a:stCxn id="3101" idx="6"/>
                <a:endCxn id="24" idx="2"/>
              </p:cNvCxnSpPr>
              <p:nvPr/>
            </p:nvCxnSpPr>
            <p:spPr>
              <a:xfrm flipV="1">
                <a:off x="2048501" y="1050233"/>
                <a:ext cx="295456" cy="370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09" name="Straight Arrow Connector 3108">
                <a:extLst>
                  <a:ext uri="{FF2B5EF4-FFF2-40B4-BE49-F238E27FC236}">
                    <a16:creationId xmlns:a16="http://schemas.microsoft.com/office/drawing/2014/main" id="{861C8333-C797-6ECA-4FD3-3B2EB944FED9}"/>
                  </a:ext>
                </a:extLst>
              </p:cNvPr>
              <p:cNvCxnSpPr>
                <a:stCxn id="3101" idx="6"/>
                <a:endCxn id="25" idx="2"/>
              </p:cNvCxnSpPr>
              <p:nvPr/>
            </p:nvCxnSpPr>
            <p:spPr>
              <a:xfrm>
                <a:off x="2048501" y="1420521"/>
                <a:ext cx="29545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11" name="Straight Arrow Connector 3110">
                <a:extLst>
                  <a:ext uri="{FF2B5EF4-FFF2-40B4-BE49-F238E27FC236}">
                    <a16:creationId xmlns:a16="http://schemas.microsoft.com/office/drawing/2014/main" id="{5F915E32-0156-9BB7-0AAB-2F7E6266F72D}"/>
                  </a:ext>
                </a:extLst>
              </p:cNvPr>
              <p:cNvCxnSpPr>
                <a:stCxn id="3101" idx="6"/>
                <a:endCxn id="26" idx="6"/>
              </p:cNvCxnSpPr>
              <p:nvPr/>
            </p:nvCxnSpPr>
            <p:spPr>
              <a:xfrm>
                <a:off x="2048501" y="1420521"/>
                <a:ext cx="295456" cy="3706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13" name="Straight Arrow Connector 3112">
                <a:extLst>
                  <a:ext uri="{FF2B5EF4-FFF2-40B4-BE49-F238E27FC236}">
                    <a16:creationId xmlns:a16="http://schemas.microsoft.com/office/drawing/2014/main" id="{6B84ED70-89BF-39D2-69F8-B89355116991}"/>
                  </a:ext>
                </a:extLst>
              </p:cNvPr>
              <p:cNvCxnSpPr>
                <a:stCxn id="3101" idx="6"/>
                <a:endCxn id="27" idx="6"/>
              </p:cNvCxnSpPr>
              <p:nvPr/>
            </p:nvCxnSpPr>
            <p:spPr>
              <a:xfrm>
                <a:off x="2048501" y="1420521"/>
                <a:ext cx="295456" cy="73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15" name="Straight Arrow Connector 3114">
                <a:extLst>
                  <a:ext uri="{FF2B5EF4-FFF2-40B4-BE49-F238E27FC236}">
                    <a16:creationId xmlns:a16="http://schemas.microsoft.com/office/drawing/2014/main" id="{AE030B0B-1658-0EFE-742A-842CDDE958B3}"/>
                  </a:ext>
                </a:extLst>
              </p:cNvPr>
              <p:cNvCxnSpPr>
                <a:stCxn id="29" idx="6"/>
                <a:endCxn id="3102" idx="2"/>
              </p:cNvCxnSpPr>
              <p:nvPr/>
            </p:nvCxnSpPr>
            <p:spPr>
              <a:xfrm>
                <a:off x="3177912" y="681702"/>
                <a:ext cx="295456" cy="7274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17" name="Straight Arrow Connector 3116">
                <a:extLst>
                  <a:ext uri="{FF2B5EF4-FFF2-40B4-BE49-F238E27FC236}">
                    <a16:creationId xmlns:a16="http://schemas.microsoft.com/office/drawing/2014/main" id="{3B24DF7F-F956-6105-9871-BF36E96108EE}"/>
                  </a:ext>
                </a:extLst>
              </p:cNvPr>
              <p:cNvCxnSpPr>
                <a:stCxn id="30" idx="6"/>
                <a:endCxn id="3102" idx="2"/>
              </p:cNvCxnSpPr>
              <p:nvPr/>
            </p:nvCxnSpPr>
            <p:spPr>
              <a:xfrm>
                <a:off x="3177912" y="1050233"/>
                <a:ext cx="295456" cy="358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19" name="Straight Arrow Connector 3118">
                <a:extLst>
                  <a:ext uri="{FF2B5EF4-FFF2-40B4-BE49-F238E27FC236}">
                    <a16:creationId xmlns:a16="http://schemas.microsoft.com/office/drawing/2014/main" id="{A344B5F1-2152-A3DA-6D2A-0CC905C09ABC}"/>
                  </a:ext>
                </a:extLst>
              </p:cNvPr>
              <p:cNvCxnSpPr>
                <a:stCxn id="31" idx="6"/>
                <a:endCxn id="3102" idx="2"/>
              </p:cNvCxnSpPr>
              <p:nvPr/>
            </p:nvCxnSpPr>
            <p:spPr>
              <a:xfrm flipV="1">
                <a:off x="3177912" y="1409124"/>
                <a:ext cx="295456" cy="113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21" name="Straight Arrow Connector 3120">
                <a:extLst>
                  <a:ext uri="{FF2B5EF4-FFF2-40B4-BE49-F238E27FC236}">
                    <a16:creationId xmlns:a16="http://schemas.microsoft.com/office/drawing/2014/main" id="{920002C0-CE9E-D218-FA5D-2939BF0B901A}"/>
                  </a:ext>
                </a:extLst>
              </p:cNvPr>
              <p:cNvCxnSpPr>
                <a:stCxn id="32" idx="2"/>
                <a:endCxn id="3102" idx="2"/>
              </p:cNvCxnSpPr>
              <p:nvPr/>
            </p:nvCxnSpPr>
            <p:spPr>
              <a:xfrm flipV="1">
                <a:off x="3177912" y="1409124"/>
                <a:ext cx="295456" cy="382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23" name="Straight Arrow Connector 3122">
                <a:extLst>
                  <a:ext uri="{FF2B5EF4-FFF2-40B4-BE49-F238E27FC236}">
                    <a16:creationId xmlns:a16="http://schemas.microsoft.com/office/drawing/2014/main" id="{A56D7FE3-4A69-A7D2-B0DE-95A9D3CA1598}"/>
                  </a:ext>
                </a:extLst>
              </p:cNvPr>
              <p:cNvCxnSpPr>
                <a:stCxn id="33" idx="2"/>
                <a:endCxn id="3102" idx="2"/>
              </p:cNvCxnSpPr>
              <p:nvPr/>
            </p:nvCxnSpPr>
            <p:spPr>
              <a:xfrm flipV="1">
                <a:off x="3177912" y="1409124"/>
                <a:ext cx="295456" cy="7506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24" name="TextBox 3123">
                <a:extLst>
                  <a:ext uri="{FF2B5EF4-FFF2-40B4-BE49-F238E27FC236}">
                    <a16:creationId xmlns:a16="http://schemas.microsoft.com/office/drawing/2014/main" id="{0ADBD43E-7B6C-33F8-3C65-1D9AB71063EE}"/>
                  </a:ext>
                </a:extLst>
              </p:cNvPr>
              <p:cNvSpPr txBox="1"/>
              <p:nvPr/>
            </p:nvSpPr>
            <p:spPr>
              <a:xfrm>
                <a:off x="2210872" y="280736"/>
                <a:ext cx="1187826" cy="276999"/>
              </a:xfrm>
              <a:prstGeom prst="rect">
                <a:avLst/>
              </a:prstGeom>
              <a:noFill/>
            </p:spPr>
            <p:txBody>
              <a:bodyPr wrap="none" rtlCol="0">
                <a:spAutoFit/>
              </a:bodyPr>
              <a:lstStyle/>
              <a:p>
                <a:r>
                  <a:rPr lang="en-US" sz="1200" b="1" i="1" dirty="0"/>
                  <a:t>Hidden Layers</a:t>
                </a:r>
              </a:p>
            </p:txBody>
          </p:sp>
          <p:sp>
            <p:nvSpPr>
              <p:cNvPr id="3125" name="TextBox 3124">
                <a:extLst>
                  <a:ext uri="{FF2B5EF4-FFF2-40B4-BE49-F238E27FC236}">
                    <a16:creationId xmlns:a16="http://schemas.microsoft.com/office/drawing/2014/main" id="{35EE0AC9-1BFB-33FD-3F60-3984AB403CA6}"/>
                  </a:ext>
                </a:extLst>
              </p:cNvPr>
              <p:cNvSpPr txBox="1"/>
              <p:nvPr/>
            </p:nvSpPr>
            <p:spPr>
              <a:xfrm>
                <a:off x="1464513" y="866876"/>
                <a:ext cx="676788" cy="276999"/>
              </a:xfrm>
              <a:prstGeom prst="rect">
                <a:avLst/>
              </a:prstGeom>
              <a:noFill/>
            </p:spPr>
            <p:txBody>
              <a:bodyPr wrap="none" rtlCol="0">
                <a:spAutoFit/>
              </a:bodyPr>
              <a:lstStyle/>
              <a:p>
                <a:r>
                  <a:rPr lang="en-US" sz="1200" b="1" i="1" dirty="0"/>
                  <a:t>X Input</a:t>
                </a:r>
              </a:p>
            </p:txBody>
          </p:sp>
          <p:sp>
            <p:nvSpPr>
              <p:cNvPr id="3126" name="TextBox 3125">
                <a:extLst>
                  <a:ext uri="{FF2B5EF4-FFF2-40B4-BE49-F238E27FC236}">
                    <a16:creationId xmlns:a16="http://schemas.microsoft.com/office/drawing/2014/main" id="{91FFB9DF-4A54-AF95-E018-938BE74B8726}"/>
                  </a:ext>
                </a:extLst>
              </p:cNvPr>
              <p:cNvSpPr txBox="1"/>
              <p:nvPr/>
            </p:nvSpPr>
            <p:spPr>
              <a:xfrm>
                <a:off x="3398698" y="866876"/>
                <a:ext cx="582952" cy="339912"/>
              </a:xfrm>
              <a:prstGeom prst="rect">
                <a:avLst/>
              </a:prstGeom>
              <a:noFill/>
            </p:spPr>
            <p:txBody>
              <a:bodyPr wrap="none" rtlCol="0">
                <a:spAutoFit/>
              </a:bodyPr>
              <a:lstStyle/>
              <a:p>
                <a:r>
                  <a:rPr lang="en-US" sz="1200" b="1" i="1" dirty="0"/>
                  <a:t>y Pred</a:t>
                </a:r>
              </a:p>
            </p:txBody>
          </p:sp>
        </p:grpSp>
        <mc:AlternateContent xmlns:mc="http://schemas.openxmlformats.org/markup-compatibility/2006" xmlns:a14="http://schemas.microsoft.com/office/drawing/2010/main">
          <mc:Choice Requires="a14">
            <p:sp>
              <p:nvSpPr>
                <p:cNvPr id="3156" name="TextBox 3155">
                  <a:extLst>
                    <a:ext uri="{FF2B5EF4-FFF2-40B4-BE49-F238E27FC236}">
                      <a16:creationId xmlns:a16="http://schemas.microsoft.com/office/drawing/2014/main" id="{4DC88F64-E7DD-F377-F2CC-EF002A501D3E}"/>
                    </a:ext>
                  </a:extLst>
                </p:cNvPr>
                <p:cNvSpPr txBox="1"/>
                <p:nvPr/>
              </p:nvSpPr>
              <p:spPr>
                <a:xfrm>
                  <a:off x="3165639" y="2307395"/>
                  <a:ext cx="2668636" cy="276999"/>
                </a:xfrm>
                <a:prstGeom prst="rect">
                  <a:avLst/>
                </a:prstGeom>
                <a:noFill/>
              </p:spPr>
              <p:txBody>
                <a:bodyPr wrap="square" rtlCol="0">
                  <a:spAutoFit/>
                </a:bodyPr>
                <a:lstStyle/>
                <a:p>
                  <a:r>
                    <a:rPr lang="en-US" sz="1200" b="1" i="1" dirty="0"/>
                    <a:t>Data Loss= | </a:t>
                  </a:r>
                  <a14:m>
                    <m:oMath xmlns:m="http://schemas.openxmlformats.org/officeDocument/2006/math">
                      <m:r>
                        <a:rPr lang="en-US" sz="1200" i="1" smtClean="0">
                          <a:solidFill>
                            <a:sysClr val="windowText" lastClr="000000"/>
                          </a:solidFill>
                          <a:latin typeface="Cambria Math" panose="02040503050406030204" pitchFamily="18" charset="0"/>
                        </a:rPr>
                        <m:t>𝜭</m:t>
                      </m:r>
                    </m:oMath>
                  </a14:m>
                  <a:r>
                    <a:rPr lang="en-US" sz="1200" b="1" i="1" baseline="-25000" dirty="0"/>
                    <a:t>Pred</a:t>
                  </a:r>
                  <a:r>
                    <a:rPr lang="en-US" sz="1200" b="1" i="1" dirty="0"/>
                    <a:t> - </a:t>
                  </a:r>
                  <a14:m>
                    <m:oMath xmlns:m="http://schemas.openxmlformats.org/officeDocument/2006/math">
                      <m:r>
                        <a:rPr lang="en-US" sz="1200" i="1" smtClean="0">
                          <a:solidFill>
                            <a:sysClr val="windowText" lastClr="000000"/>
                          </a:solidFill>
                          <a:latin typeface="Cambria Math" panose="02040503050406030204" pitchFamily="18" charset="0"/>
                        </a:rPr>
                        <m:t>𝜭</m:t>
                      </m:r>
                    </m:oMath>
                  </a14:m>
                  <a:r>
                    <a:rPr lang="en-US" sz="1200" b="1" i="1" baseline="-25000" dirty="0"/>
                    <a:t>Real</a:t>
                  </a:r>
                  <a:r>
                    <a:rPr lang="en-US" sz="1200" b="1" i="1" dirty="0"/>
                    <a:t>| </a:t>
                  </a:r>
                </a:p>
              </p:txBody>
            </p:sp>
          </mc:Choice>
          <mc:Fallback xmlns="">
            <p:sp>
              <p:nvSpPr>
                <p:cNvPr id="3156" name="TextBox 3155">
                  <a:extLst>
                    <a:ext uri="{FF2B5EF4-FFF2-40B4-BE49-F238E27FC236}">
                      <a16:creationId xmlns:a16="http://schemas.microsoft.com/office/drawing/2014/main" id="{4DC88F64-E7DD-F377-F2CC-EF002A501D3E}"/>
                    </a:ext>
                  </a:extLst>
                </p:cNvPr>
                <p:cNvSpPr txBox="1">
                  <a:spLocks noRot="1" noChangeAspect="1" noMove="1" noResize="1" noEditPoints="1" noAdjustHandles="1" noChangeArrowheads="1" noChangeShapeType="1" noTextEdit="1"/>
                </p:cNvSpPr>
                <p:nvPr/>
              </p:nvSpPr>
              <p:spPr>
                <a:xfrm>
                  <a:off x="3165639" y="2307395"/>
                  <a:ext cx="2668636" cy="276999"/>
                </a:xfrm>
                <a:prstGeom prst="rect">
                  <a:avLst/>
                </a:prstGeom>
                <a:blipFill>
                  <a:blip r:embed="rId9"/>
                  <a:stretch>
                    <a:fillRect b="-13043"/>
                  </a:stretch>
                </a:blipFill>
              </p:spPr>
              <p:txBody>
                <a:bodyPr/>
                <a:lstStyle/>
                <a:p>
                  <a:r>
                    <a:rPr lang="en-US">
                      <a:noFill/>
                    </a:rPr>
                    <a:t> </a:t>
                  </a:r>
                </a:p>
              </p:txBody>
            </p:sp>
          </mc:Fallback>
        </mc:AlternateContent>
      </p:grpSp>
      <p:sp>
        <p:nvSpPr>
          <p:cNvPr id="3219" name="TextBox 3218">
            <a:extLst>
              <a:ext uri="{FF2B5EF4-FFF2-40B4-BE49-F238E27FC236}">
                <a16:creationId xmlns:a16="http://schemas.microsoft.com/office/drawing/2014/main" id="{D840170C-C3B2-D127-8D2F-2442C77B155D}"/>
              </a:ext>
            </a:extLst>
          </p:cNvPr>
          <p:cNvSpPr txBox="1"/>
          <p:nvPr/>
        </p:nvSpPr>
        <p:spPr>
          <a:xfrm>
            <a:off x="3266663" y="206225"/>
            <a:ext cx="2278516" cy="369332"/>
          </a:xfrm>
          <a:prstGeom prst="rect">
            <a:avLst/>
          </a:prstGeom>
          <a:noFill/>
        </p:spPr>
        <p:txBody>
          <a:bodyPr wrap="square">
            <a:spAutoFit/>
          </a:bodyPr>
          <a:lstStyle/>
          <a:p>
            <a:r>
              <a:rPr lang="en-US" dirty="0"/>
              <a:t>Pendulum Motion</a:t>
            </a:r>
          </a:p>
        </p:txBody>
      </p:sp>
      <p:grpSp>
        <p:nvGrpSpPr>
          <p:cNvPr id="3234" name="Group 3233">
            <a:extLst>
              <a:ext uri="{FF2B5EF4-FFF2-40B4-BE49-F238E27FC236}">
                <a16:creationId xmlns:a16="http://schemas.microsoft.com/office/drawing/2014/main" id="{4B9DC8A6-BC67-859E-2960-FC8FCDA8534A}"/>
              </a:ext>
            </a:extLst>
          </p:cNvPr>
          <p:cNvGrpSpPr/>
          <p:nvPr/>
        </p:nvGrpSpPr>
        <p:grpSpPr>
          <a:xfrm>
            <a:off x="6799382" y="1852727"/>
            <a:ext cx="5392618" cy="1763398"/>
            <a:chOff x="7365832" y="1267564"/>
            <a:chExt cx="5392618" cy="1763398"/>
          </a:xfrm>
        </p:grpSpPr>
        <p:grpSp>
          <p:nvGrpSpPr>
            <p:cNvPr id="3157" name="Group 3156">
              <a:extLst>
                <a:ext uri="{FF2B5EF4-FFF2-40B4-BE49-F238E27FC236}">
                  <a16:creationId xmlns:a16="http://schemas.microsoft.com/office/drawing/2014/main" id="{A74E44A2-8F15-E869-F44C-B7CE0CE340A0}"/>
                </a:ext>
              </a:extLst>
            </p:cNvPr>
            <p:cNvGrpSpPr/>
            <p:nvPr/>
          </p:nvGrpSpPr>
          <p:grpSpPr>
            <a:xfrm>
              <a:off x="7365832" y="1267564"/>
              <a:ext cx="2636566" cy="1611234"/>
              <a:chOff x="1464513" y="280736"/>
              <a:chExt cx="2493551" cy="1977185"/>
            </a:xfrm>
          </p:grpSpPr>
          <p:grpSp>
            <p:nvGrpSpPr>
              <p:cNvPr id="3158" name="Group 3157">
                <a:extLst>
                  <a:ext uri="{FF2B5EF4-FFF2-40B4-BE49-F238E27FC236}">
                    <a16:creationId xmlns:a16="http://schemas.microsoft.com/office/drawing/2014/main" id="{6C8B64C5-7CAB-941D-F421-9D99D909D0E2}"/>
                  </a:ext>
                </a:extLst>
              </p:cNvPr>
              <p:cNvGrpSpPr/>
              <p:nvPr/>
            </p:nvGrpSpPr>
            <p:grpSpPr>
              <a:xfrm>
                <a:off x="2343957" y="583510"/>
                <a:ext cx="174800" cy="1674411"/>
                <a:chOff x="2343957" y="583510"/>
                <a:chExt cx="174800" cy="1674411"/>
              </a:xfrm>
            </p:grpSpPr>
            <p:sp>
              <p:nvSpPr>
                <p:cNvPr id="3205" name="Oval 3204">
                  <a:extLst>
                    <a:ext uri="{FF2B5EF4-FFF2-40B4-BE49-F238E27FC236}">
                      <a16:creationId xmlns:a16="http://schemas.microsoft.com/office/drawing/2014/main" id="{843B1264-2332-9E77-EEBA-EEC2E54B8ABF}"/>
                    </a:ext>
                  </a:extLst>
                </p:cNvPr>
                <p:cNvSpPr/>
                <p:nvPr/>
              </p:nvSpPr>
              <p:spPr>
                <a:xfrm>
                  <a:off x="2343957" y="58351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2128C22C-CCED-9FDA-83AA-CAD97D59F5B6}"/>
                    </a:ext>
                  </a:extLst>
                </p:cNvPr>
                <p:cNvSpPr/>
                <p:nvPr/>
              </p:nvSpPr>
              <p:spPr>
                <a:xfrm>
                  <a:off x="2343957" y="952041"/>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C3A7F091-82EA-A1DF-30CE-A50B0DEE380A}"/>
                    </a:ext>
                  </a:extLst>
                </p:cNvPr>
                <p:cNvSpPr/>
                <p:nvPr/>
              </p:nvSpPr>
              <p:spPr>
                <a:xfrm>
                  <a:off x="2343957" y="132233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767E838E-8F8F-2753-149C-14FDF716E002}"/>
                    </a:ext>
                  </a:extLst>
                </p:cNvPr>
                <p:cNvSpPr/>
                <p:nvPr/>
              </p:nvSpPr>
              <p:spPr>
                <a:xfrm rot="10800000">
                  <a:off x="2343957" y="1693007"/>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23AB5F47-5445-5BA1-BD05-025B499C0C6A}"/>
                    </a:ext>
                  </a:extLst>
                </p:cNvPr>
                <p:cNvSpPr/>
                <p:nvPr/>
              </p:nvSpPr>
              <p:spPr>
                <a:xfrm rot="10800000">
                  <a:off x="2343957" y="2061538"/>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59" name="Group 3158">
                <a:extLst>
                  <a:ext uri="{FF2B5EF4-FFF2-40B4-BE49-F238E27FC236}">
                    <a16:creationId xmlns:a16="http://schemas.microsoft.com/office/drawing/2014/main" id="{8F285673-8BCD-4DFB-66F6-A862C570EBA2}"/>
                  </a:ext>
                </a:extLst>
              </p:cNvPr>
              <p:cNvGrpSpPr/>
              <p:nvPr/>
            </p:nvGrpSpPr>
            <p:grpSpPr>
              <a:xfrm>
                <a:off x="3003112" y="583510"/>
                <a:ext cx="174800" cy="1674411"/>
                <a:chOff x="2889294" y="583510"/>
                <a:chExt cx="174800" cy="1674411"/>
              </a:xfrm>
            </p:grpSpPr>
            <p:sp>
              <p:nvSpPr>
                <p:cNvPr id="3200" name="Oval 3199">
                  <a:extLst>
                    <a:ext uri="{FF2B5EF4-FFF2-40B4-BE49-F238E27FC236}">
                      <a16:creationId xmlns:a16="http://schemas.microsoft.com/office/drawing/2014/main" id="{347299BC-7C13-3C7A-7906-CB6C17610563}"/>
                    </a:ext>
                  </a:extLst>
                </p:cNvPr>
                <p:cNvSpPr/>
                <p:nvPr/>
              </p:nvSpPr>
              <p:spPr>
                <a:xfrm>
                  <a:off x="2889294" y="58351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2464847C-1096-8A94-D1CA-4552BE0DFEAB}"/>
                    </a:ext>
                  </a:extLst>
                </p:cNvPr>
                <p:cNvSpPr/>
                <p:nvPr/>
              </p:nvSpPr>
              <p:spPr>
                <a:xfrm>
                  <a:off x="2889294" y="952041"/>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0B8EE9D7-2925-3965-76C3-41C2949F238D}"/>
                    </a:ext>
                  </a:extLst>
                </p:cNvPr>
                <p:cNvSpPr/>
                <p:nvPr/>
              </p:nvSpPr>
              <p:spPr>
                <a:xfrm>
                  <a:off x="2889294" y="1322330"/>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9723CF83-05DB-F87B-565B-54167A2C12A5}"/>
                    </a:ext>
                  </a:extLst>
                </p:cNvPr>
                <p:cNvSpPr/>
                <p:nvPr/>
              </p:nvSpPr>
              <p:spPr>
                <a:xfrm rot="10800000">
                  <a:off x="2889294" y="1693007"/>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4" name="Oval 3203">
                  <a:extLst>
                    <a:ext uri="{FF2B5EF4-FFF2-40B4-BE49-F238E27FC236}">
                      <a16:creationId xmlns:a16="http://schemas.microsoft.com/office/drawing/2014/main" id="{C42FD955-352B-2B78-74D3-3CDC3D11B006}"/>
                    </a:ext>
                  </a:extLst>
                </p:cNvPr>
                <p:cNvSpPr/>
                <p:nvPr/>
              </p:nvSpPr>
              <p:spPr>
                <a:xfrm rot="10800000">
                  <a:off x="2889294" y="2061538"/>
                  <a:ext cx="174800" cy="1963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60" name="Straight Connector 3159">
                <a:extLst>
                  <a:ext uri="{FF2B5EF4-FFF2-40B4-BE49-F238E27FC236}">
                    <a16:creationId xmlns:a16="http://schemas.microsoft.com/office/drawing/2014/main" id="{186D9F0C-F41C-D32C-FE1D-26555755D022}"/>
                  </a:ext>
                </a:extLst>
              </p:cNvPr>
              <p:cNvCxnSpPr>
                <a:cxnSpLocks/>
                <a:stCxn id="3205" idx="6"/>
                <a:endCxn id="3200" idx="2"/>
              </p:cNvCxnSpPr>
              <p:nvPr/>
            </p:nvCxnSpPr>
            <p:spPr>
              <a:xfrm>
                <a:off x="2518757" y="681702"/>
                <a:ext cx="4843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1" name="Straight Connector 3160">
                <a:extLst>
                  <a:ext uri="{FF2B5EF4-FFF2-40B4-BE49-F238E27FC236}">
                    <a16:creationId xmlns:a16="http://schemas.microsoft.com/office/drawing/2014/main" id="{AB0A0EC8-F278-496D-F96F-257E30708941}"/>
                  </a:ext>
                </a:extLst>
              </p:cNvPr>
              <p:cNvCxnSpPr>
                <a:cxnSpLocks/>
                <a:stCxn id="3205" idx="6"/>
                <a:endCxn id="3201" idx="2"/>
              </p:cNvCxnSpPr>
              <p:nvPr/>
            </p:nvCxnSpPr>
            <p:spPr>
              <a:xfrm>
                <a:off x="2518757" y="681702"/>
                <a:ext cx="484355" cy="3685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2" name="Straight Connector 3161">
                <a:extLst>
                  <a:ext uri="{FF2B5EF4-FFF2-40B4-BE49-F238E27FC236}">
                    <a16:creationId xmlns:a16="http://schemas.microsoft.com/office/drawing/2014/main" id="{E0FBAA33-0CB2-BE0E-3263-A82866CD99F8}"/>
                  </a:ext>
                </a:extLst>
              </p:cNvPr>
              <p:cNvCxnSpPr>
                <a:cxnSpLocks/>
                <a:stCxn id="3205" idx="6"/>
                <a:endCxn id="3202" idx="2"/>
              </p:cNvCxnSpPr>
              <p:nvPr/>
            </p:nvCxnSpPr>
            <p:spPr>
              <a:xfrm>
                <a:off x="2518757" y="681702"/>
                <a:ext cx="484355" cy="738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3" name="Straight Connector 3162">
                <a:extLst>
                  <a:ext uri="{FF2B5EF4-FFF2-40B4-BE49-F238E27FC236}">
                    <a16:creationId xmlns:a16="http://schemas.microsoft.com/office/drawing/2014/main" id="{31C5B8E2-B3E6-84AC-6820-C6B866AA7816}"/>
                  </a:ext>
                </a:extLst>
              </p:cNvPr>
              <p:cNvCxnSpPr>
                <a:stCxn id="3205" idx="6"/>
                <a:endCxn id="3203" idx="6"/>
              </p:cNvCxnSpPr>
              <p:nvPr/>
            </p:nvCxnSpPr>
            <p:spPr>
              <a:xfrm>
                <a:off x="2518757" y="681702"/>
                <a:ext cx="484355" cy="11094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4" name="Straight Connector 3163">
                <a:extLst>
                  <a:ext uri="{FF2B5EF4-FFF2-40B4-BE49-F238E27FC236}">
                    <a16:creationId xmlns:a16="http://schemas.microsoft.com/office/drawing/2014/main" id="{EA096183-9BBD-8520-82F3-C236455B9F88}"/>
                  </a:ext>
                </a:extLst>
              </p:cNvPr>
              <p:cNvCxnSpPr>
                <a:stCxn id="3205" idx="6"/>
                <a:endCxn id="3204" idx="6"/>
              </p:cNvCxnSpPr>
              <p:nvPr/>
            </p:nvCxnSpPr>
            <p:spPr>
              <a:xfrm>
                <a:off x="2518757" y="681702"/>
                <a:ext cx="484355" cy="147802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5" name="Straight Connector 3164">
                <a:extLst>
                  <a:ext uri="{FF2B5EF4-FFF2-40B4-BE49-F238E27FC236}">
                    <a16:creationId xmlns:a16="http://schemas.microsoft.com/office/drawing/2014/main" id="{84264DAA-F4BD-ECD5-9F4A-272FF61C145B}"/>
                  </a:ext>
                </a:extLst>
              </p:cNvPr>
              <p:cNvCxnSpPr>
                <a:stCxn id="3206" idx="6"/>
                <a:endCxn id="3200" idx="2"/>
              </p:cNvCxnSpPr>
              <p:nvPr/>
            </p:nvCxnSpPr>
            <p:spPr>
              <a:xfrm flipV="1">
                <a:off x="2518757" y="681702"/>
                <a:ext cx="484355" cy="3685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6" name="Straight Connector 3165">
                <a:extLst>
                  <a:ext uri="{FF2B5EF4-FFF2-40B4-BE49-F238E27FC236}">
                    <a16:creationId xmlns:a16="http://schemas.microsoft.com/office/drawing/2014/main" id="{3467082C-441F-925B-C950-58478A00FBA6}"/>
                  </a:ext>
                </a:extLst>
              </p:cNvPr>
              <p:cNvCxnSpPr>
                <a:stCxn id="3206" idx="6"/>
                <a:endCxn id="3201" idx="2"/>
              </p:cNvCxnSpPr>
              <p:nvPr/>
            </p:nvCxnSpPr>
            <p:spPr>
              <a:xfrm>
                <a:off x="2518757" y="1050233"/>
                <a:ext cx="4843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7" name="Straight Connector 3166">
                <a:extLst>
                  <a:ext uri="{FF2B5EF4-FFF2-40B4-BE49-F238E27FC236}">
                    <a16:creationId xmlns:a16="http://schemas.microsoft.com/office/drawing/2014/main" id="{1AF5C56B-9304-B38A-4300-423BE86D07AA}"/>
                  </a:ext>
                </a:extLst>
              </p:cNvPr>
              <p:cNvCxnSpPr>
                <a:stCxn id="3206" idx="6"/>
                <a:endCxn id="3202" idx="2"/>
              </p:cNvCxnSpPr>
              <p:nvPr/>
            </p:nvCxnSpPr>
            <p:spPr>
              <a:xfrm>
                <a:off x="2518757" y="1050233"/>
                <a:ext cx="484355" cy="37028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8" name="Straight Connector 3167">
                <a:extLst>
                  <a:ext uri="{FF2B5EF4-FFF2-40B4-BE49-F238E27FC236}">
                    <a16:creationId xmlns:a16="http://schemas.microsoft.com/office/drawing/2014/main" id="{D3033819-5597-C867-7A53-BCF2015F16AD}"/>
                  </a:ext>
                </a:extLst>
              </p:cNvPr>
              <p:cNvCxnSpPr>
                <a:stCxn id="3206" idx="6"/>
                <a:endCxn id="3203" idx="6"/>
              </p:cNvCxnSpPr>
              <p:nvPr/>
            </p:nvCxnSpPr>
            <p:spPr>
              <a:xfrm>
                <a:off x="2518757" y="1050233"/>
                <a:ext cx="484355" cy="7409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9" name="Straight Connector 3168">
                <a:extLst>
                  <a:ext uri="{FF2B5EF4-FFF2-40B4-BE49-F238E27FC236}">
                    <a16:creationId xmlns:a16="http://schemas.microsoft.com/office/drawing/2014/main" id="{13142668-1553-6174-33B3-9B4FDC26D45C}"/>
                  </a:ext>
                </a:extLst>
              </p:cNvPr>
              <p:cNvCxnSpPr>
                <a:cxnSpLocks/>
                <a:stCxn id="3206" idx="6"/>
                <a:endCxn id="3204" idx="6"/>
              </p:cNvCxnSpPr>
              <p:nvPr/>
            </p:nvCxnSpPr>
            <p:spPr>
              <a:xfrm>
                <a:off x="2518757" y="1050233"/>
                <a:ext cx="484355" cy="11094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0" name="Straight Connector 3169">
                <a:extLst>
                  <a:ext uri="{FF2B5EF4-FFF2-40B4-BE49-F238E27FC236}">
                    <a16:creationId xmlns:a16="http://schemas.microsoft.com/office/drawing/2014/main" id="{20157D09-75F0-DBBF-4886-5FA143D3CAA0}"/>
                  </a:ext>
                </a:extLst>
              </p:cNvPr>
              <p:cNvCxnSpPr>
                <a:stCxn id="3207" idx="6"/>
                <a:endCxn id="3200" idx="2"/>
              </p:cNvCxnSpPr>
              <p:nvPr/>
            </p:nvCxnSpPr>
            <p:spPr>
              <a:xfrm flipV="1">
                <a:off x="2518757" y="681702"/>
                <a:ext cx="484355" cy="738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1" name="Straight Connector 3170">
                <a:extLst>
                  <a:ext uri="{FF2B5EF4-FFF2-40B4-BE49-F238E27FC236}">
                    <a16:creationId xmlns:a16="http://schemas.microsoft.com/office/drawing/2014/main" id="{B8C0C75D-9AA0-E6F0-6E7A-466F0FE99D9B}"/>
                  </a:ext>
                </a:extLst>
              </p:cNvPr>
              <p:cNvCxnSpPr>
                <a:stCxn id="3207" idx="6"/>
                <a:endCxn id="3201" idx="2"/>
              </p:cNvCxnSpPr>
              <p:nvPr/>
            </p:nvCxnSpPr>
            <p:spPr>
              <a:xfrm flipV="1">
                <a:off x="2518757" y="1050233"/>
                <a:ext cx="484355" cy="37028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2" name="Straight Connector 3171">
                <a:extLst>
                  <a:ext uri="{FF2B5EF4-FFF2-40B4-BE49-F238E27FC236}">
                    <a16:creationId xmlns:a16="http://schemas.microsoft.com/office/drawing/2014/main" id="{61426C3B-76A7-F119-A654-A7B3C253983F}"/>
                  </a:ext>
                </a:extLst>
              </p:cNvPr>
              <p:cNvCxnSpPr>
                <a:stCxn id="3207" idx="6"/>
                <a:endCxn id="3202" idx="2"/>
              </p:cNvCxnSpPr>
              <p:nvPr/>
            </p:nvCxnSpPr>
            <p:spPr>
              <a:xfrm>
                <a:off x="2518757" y="1420522"/>
                <a:ext cx="4843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3" name="Straight Connector 3172">
                <a:extLst>
                  <a:ext uri="{FF2B5EF4-FFF2-40B4-BE49-F238E27FC236}">
                    <a16:creationId xmlns:a16="http://schemas.microsoft.com/office/drawing/2014/main" id="{CFE9494E-3009-0932-72A3-8E101EA6B3AF}"/>
                  </a:ext>
                </a:extLst>
              </p:cNvPr>
              <p:cNvCxnSpPr>
                <a:stCxn id="3207" idx="6"/>
                <a:endCxn id="3203" idx="6"/>
              </p:cNvCxnSpPr>
              <p:nvPr/>
            </p:nvCxnSpPr>
            <p:spPr>
              <a:xfrm>
                <a:off x="2518757" y="1420522"/>
                <a:ext cx="484355" cy="3706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4" name="Straight Connector 3173">
                <a:extLst>
                  <a:ext uri="{FF2B5EF4-FFF2-40B4-BE49-F238E27FC236}">
                    <a16:creationId xmlns:a16="http://schemas.microsoft.com/office/drawing/2014/main" id="{C3619D7B-C765-80EE-EBB8-6932E72A9CFE}"/>
                  </a:ext>
                </a:extLst>
              </p:cNvPr>
              <p:cNvCxnSpPr>
                <a:stCxn id="3207" idx="6"/>
                <a:endCxn id="3204" idx="6"/>
              </p:cNvCxnSpPr>
              <p:nvPr/>
            </p:nvCxnSpPr>
            <p:spPr>
              <a:xfrm>
                <a:off x="2518757" y="1420522"/>
                <a:ext cx="484355" cy="7392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5" name="Straight Connector 3174">
                <a:extLst>
                  <a:ext uri="{FF2B5EF4-FFF2-40B4-BE49-F238E27FC236}">
                    <a16:creationId xmlns:a16="http://schemas.microsoft.com/office/drawing/2014/main" id="{5794F088-1FE6-7415-D61D-F3B75AA6C098}"/>
                  </a:ext>
                </a:extLst>
              </p:cNvPr>
              <p:cNvCxnSpPr>
                <a:stCxn id="3208" idx="2"/>
                <a:endCxn id="3200" idx="2"/>
              </p:cNvCxnSpPr>
              <p:nvPr/>
            </p:nvCxnSpPr>
            <p:spPr>
              <a:xfrm flipV="1">
                <a:off x="2518757" y="681702"/>
                <a:ext cx="484355" cy="11094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6" name="Straight Connector 3175">
                <a:extLst>
                  <a:ext uri="{FF2B5EF4-FFF2-40B4-BE49-F238E27FC236}">
                    <a16:creationId xmlns:a16="http://schemas.microsoft.com/office/drawing/2014/main" id="{E425E048-490C-9124-BC88-128DEBA81421}"/>
                  </a:ext>
                </a:extLst>
              </p:cNvPr>
              <p:cNvCxnSpPr>
                <a:stCxn id="3208" idx="2"/>
                <a:endCxn id="3201" idx="2"/>
              </p:cNvCxnSpPr>
              <p:nvPr/>
            </p:nvCxnSpPr>
            <p:spPr>
              <a:xfrm flipV="1">
                <a:off x="2518757" y="1050233"/>
                <a:ext cx="484355" cy="7409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7" name="Straight Connector 3176">
                <a:extLst>
                  <a:ext uri="{FF2B5EF4-FFF2-40B4-BE49-F238E27FC236}">
                    <a16:creationId xmlns:a16="http://schemas.microsoft.com/office/drawing/2014/main" id="{747E15BD-7EFC-506A-EAE1-6577AE4A2E48}"/>
                  </a:ext>
                </a:extLst>
              </p:cNvPr>
              <p:cNvCxnSpPr>
                <a:stCxn id="3208" idx="2"/>
                <a:endCxn id="3202" idx="2"/>
              </p:cNvCxnSpPr>
              <p:nvPr/>
            </p:nvCxnSpPr>
            <p:spPr>
              <a:xfrm flipV="1">
                <a:off x="2518757" y="1420522"/>
                <a:ext cx="484355" cy="3706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8" name="Straight Connector 3177">
                <a:extLst>
                  <a:ext uri="{FF2B5EF4-FFF2-40B4-BE49-F238E27FC236}">
                    <a16:creationId xmlns:a16="http://schemas.microsoft.com/office/drawing/2014/main" id="{C2C85098-6F3C-0743-43E3-854620AB53D5}"/>
                  </a:ext>
                </a:extLst>
              </p:cNvPr>
              <p:cNvCxnSpPr>
                <a:stCxn id="3208" idx="2"/>
                <a:endCxn id="3203" idx="6"/>
              </p:cNvCxnSpPr>
              <p:nvPr/>
            </p:nvCxnSpPr>
            <p:spPr>
              <a:xfrm>
                <a:off x="2518757" y="1791198"/>
                <a:ext cx="4843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9" name="Straight Connector 3178">
                <a:extLst>
                  <a:ext uri="{FF2B5EF4-FFF2-40B4-BE49-F238E27FC236}">
                    <a16:creationId xmlns:a16="http://schemas.microsoft.com/office/drawing/2014/main" id="{74A06B97-AA92-2C43-7E60-4692810E03F3}"/>
                  </a:ext>
                </a:extLst>
              </p:cNvPr>
              <p:cNvCxnSpPr>
                <a:cxnSpLocks/>
                <a:stCxn id="3208" idx="2"/>
                <a:endCxn id="3204" idx="6"/>
              </p:cNvCxnSpPr>
              <p:nvPr/>
            </p:nvCxnSpPr>
            <p:spPr>
              <a:xfrm>
                <a:off x="2518757" y="1791198"/>
                <a:ext cx="484355" cy="3685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80" name="Straight Connector 3179">
                <a:extLst>
                  <a:ext uri="{FF2B5EF4-FFF2-40B4-BE49-F238E27FC236}">
                    <a16:creationId xmlns:a16="http://schemas.microsoft.com/office/drawing/2014/main" id="{857F5E77-C317-6265-6DE8-488F57538715}"/>
                  </a:ext>
                </a:extLst>
              </p:cNvPr>
              <p:cNvCxnSpPr>
                <a:stCxn id="3209" idx="2"/>
                <a:endCxn id="3200" idx="2"/>
              </p:cNvCxnSpPr>
              <p:nvPr/>
            </p:nvCxnSpPr>
            <p:spPr>
              <a:xfrm flipV="1">
                <a:off x="2518757" y="681702"/>
                <a:ext cx="484355" cy="147802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81" name="Straight Connector 3180">
                <a:extLst>
                  <a:ext uri="{FF2B5EF4-FFF2-40B4-BE49-F238E27FC236}">
                    <a16:creationId xmlns:a16="http://schemas.microsoft.com/office/drawing/2014/main" id="{F34FB9C4-349D-43A3-AFCA-F0C1F6BBDE61}"/>
                  </a:ext>
                </a:extLst>
              </p:cNvPr>
              <p:cNvCxnSpPr>
                <a:stCxn id="3209" idx="2"/>
                <a:endCxn id="3201" idx="2"/>
              </p:cNvCxnSpPr>
              <p:nvPr/>
            </p:nvCxnSpPr>
            <p:spPr>
              <a:xfrm flipV="1">
                <a:off x="2518757" y="1050233"/>
                <a:ext cx="484355" cy="11094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82" name="Straight Connector 3181">
                <a:extLst>
                  <a:ext uri="{FF2B5EF4-FFF2-40B4-BE49-F238E27FC236}">
                    <a16:creationId xmlns:a16="http://schemas.microsoft.com/office/drawing/2014/main" id="{A36FBFD0-224D-1D33-5162-290151991095}"/>
                  </a:ext>
                </a:extLst>
              </p:cNvPr>
              <p:cNvCxnSpPr>
                <a:stCxn id="3209" idx="2"/>
                <a:endCxn id="3202" idx="2"/>
              </p:cNvCxnSpPr>
              <p:nvPr/>
            </p:nvCxnSpPr>
            <p:spPr>
              <a:xfrm flipV="1">
                <a:off x="2518757" y="1420522"/>
                <a:ext cx="484355" cy="7392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83" name="Straight Connector 3182">
                <a:extLst>
                  <a:ext uri="{FF2B5EF4-FFF2-40B4-BE49-F238E27FC236}">
                    <a16:creationId xmlns:a16="http://schemas.microsoft.com/office/drawing/2014/main" id="{7287D6E9-DC10-7168-833D-0BC109FF5DBB}"/>
                  </a:ext>
                </a:extLst>
              </p:cNvPr>
              <p:cNvCxnSpPr>
                <a:stCxn id="3209" idx="2"/>
                <a:endCxn id="3203" idx="6"/>
              </p:cNvCxnSpPr>
              <p:nvPr/>
            </p:nvCxnSpPr>
            <p:spPr>
              <a:xfrm flipV="1">
                <a:off x="2518757" y="1791198"/>
                <a:ext cx="484355" cy="3685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84" name="Straight Connector 3183">
                <a:extLst>
                  <a:ext uri="{FF2B5EF4-FFF2-40B4-BE49-F238E27FC236}">
                    <a16:creationId xmlns:a16="http://schemas.microsoft.com/office/drawing/2014/main" id="{0AF74C21-F3DF-2A26-5059-70CACF1FB5A2}"/>
                  </a:ext>
                </a:extLst>
              </p:cNvPr>
              <p:cNvCxnSpPr>
                <a:stCxn id="3209" idx="2"/>
                <a:endCxn id="3204" idx="6"/>
              </p:cNvCxnSpPr>
              <p:nvPr/>
            </p:nvCxnSpPr>
            <p:spPr>
              <a:xfrm>
                <a:off x="2518757" y="2159729"/>
                <a:ext cx="484355" cy="0"/>
              </a:xfrm>
              <a:prstGeom prst="line">
                <a:avLst/>
              </a:prstGeom>
            </p:spPr>
            <p:style>
              <a:lnRef idx="2">
                <a:schemeClr val="accent1"/>
              </a:lnRef>
              <a:fillRef idx="0">
                <a:schemeClr val="accent1"/>
              </a:fillRef>
              <a:effectRef idx="1">
                <a:schemeClr val="accent1"/>
              </a:effectRef>
              <a:fontRef idx="minor">
                <a:schemeClr val="tx1"/>
              </a:fontRef>
            </p:style>
          </p:cxnSp>
          <p:sp>
            <p:nvSpPr>
              <p:cNvPr id="3185" name="Oval 3184">
                <a:extLst>
                  <a:ext uri="{FF2B5EF4-FFF2-40B4-BE49-F238E27FC236}">
                    <a16:creationId xmlns:a16="http://schemas.microsoft.com/office/drawing/2014/main" id="{AEE2AAD7-20B9-E168-1E34-7D137C1F3353}"/>
                  </a:ext>
                </a:extLst>
              </p:cNvPr>
              <p:cNvSpPr/>
              <p:nvPr/>
            </p:nvSpPr>
            <p:spPr>
              <a:xfrm>
                <a:off x="1632389" y="1241244"/>
                <a:ext cx="416112" cy="358553"/>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t</a:t>
                </a:r>
              </a:p>
            </p:txBody>
          </p:sp>
          <mc:AlternateContent xmlns:mc="http://schemas.openxmlformats.org/markup-compatibility/2006" xmlns:a14="http://schemas.microsoft.com/office/drawing/2010/main">
            <mc:Choice Requires="a14">
              <p:sp>
                <p:nvSpPr>
                  <p:cNvPr id="3186" name="Oval 3185">
                    <a:extLst>
                      <a:ext uri="{FF2B5EF4-FFF2-40B4-BE49-F238E27FC236}">
                        <a16:creationId xmlns:a16="http://schemas.microsoft.com/office/drawing/2014/main" id="{2070EBF9-2315-EA7A-CEB7-E34F7C57A571}"/>
                      </a:ext>
                    </a:extLst>
                  </p:cNvPr>
                  <p:cNvSpPr/>
                  <p:nvPr/>
                </p:nvSpPr>
                <p:spPr>
                  <a:xfrm>
                    <a:off x="3473368" y="1222088"/>
                    <a:ext cx="391458" cy="374072"/>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smtClean="0">
                              <a:solidFill>
                                <a:sysClr val="windowText" lastClr="000000"/>
                              </a:solidFill>
                              <a:latin typeface="Cambria Math" panose="02040503050406030204" pitchFamily="18" charset="0"/>
                            </a:rPr>
                            <m:t>𝜭</m:t>
                          </m:r>
                        </m:oMath>
                      </m:oMathPara>
                    </a14:m>
                    <a:endParaRPr lang="en-US" sz="1600" dirty="0">
                      <a:solidFill>
                        <a:sysClr val="windowText" lastClr="000000"/>
                      </a:solidFill>
                    </a:endParaRPr>
                  </a:p>
                </p:txBody>
              </p:sp>
            </mc:Choice>
            <mc:Fallback xmlns="">
              <p:sp>
                <p:nvSpPr>
                  <p:cNvPr id="3186" name="Oval 3185">
                    <a:extLst>
                      <a:ext uri="{FF2B5EF4-FFF2-40B4-BE49-F238E27FC236}">
                        <a16:creationId xmlns:a16="http://schemas.microsoft.com/office/drawing/2014/main" id="{2070EBF9-2315-EA7A-CEB7-E34F7C57A571}"/>
                      </a:ext>
                    </a:extLst>
                  </p:cNvPr>
                  <p:cNvSpPr>
                    <a:spLocks noRot="1" noChangeAspect="1" noMove="1" noResize="1" noEditPoints="1" noAdjustHandles="1" noChangeArrowheads="1" noChangeShapeType="1" noTextEdit="1"/>
                  </p:cNvSpPr>
                  <p:nvPr/>
                </p:nvSpPr>
                <p:spPr>
                  <a:xfrm>
                    <a:off x="3473368" y="1222088"/>
                    <a:ext cx="391458" cy="374072"/>
                  </a:xfrm>
                  <a:prstGeom prst="ellipse">
                    <a:avLst/>
                  </a:prstGeom>
                  <a:blipFill>
                    <a:blip r:embed="rId10"/>
                    <a:stretch>
                      <a:fillRect/>
                    </a:stretch>
                  </a:blipFill>
                </p:spPr>
                <p:txBody>
                  <a:bodyPr/>
                  <a:lstStyle/>
                  <a:p>
                    <a:r>
                      <a:rPr lang="en-US">
                        <a:noFill/>
                      </a:rPr>
                      <a:t> </a:t>
                    </a:r>
                  </a:p>
                </p:txBody>
              </p:sp>
            </mc:Fallback>
          </mc:AlternateContent>
          <p:cxnSp>
            <p:nvCxnSpPr>
              <p:cNvPr id="3187" name="Straight Arrow Connector 3186">
                <a:extLst>
                  <a:ext uri="{FF2B5EF4-FFF2-40B4-BE49-F238E27FC236}">
                    <a16:creationId xmlns:a16="http://schemas.microsoft.com/office/drawing/2014/main" id="{70811F98-CEC4-F74B-3C5C-FD534F1F14A3}"/>
                  </a:ext>
                </a:extLst>
              </p:cNvPr>
              <p:cNvCxnSpPr>
                <a:stCxn id="3185" idx="6"/>
                <a:endCxn id="3205" idx="2"/>
              </p:cNvCxnSpPr>
              <p:nvPr/>
            </p:nvCxnSpPr>
            <p:spPr>
              <a:xfrm flipV="1">
                <a:off x="2048501" y="681702"/>
                <a:ext cx="295456" cy="738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88" name="Straight Arrow Connector 3187">
                <a:extLst>
                  <a:ext uri="{FF2B5EF4-FFF2-40B4-BE49-F238E27FC236}">
                    <a16:creationId xmlns:a16="http://schemas.microsoft.com/office/drawing/2014/main" id="{ED81D507-6D6B-2654-AF3C-71DAC0A526C8}"/>
                  </a:ext>
                </a:extLst>
              </p:cNvPr>
              <p:cNvCxnSpPr>
                <a:cxnSpLocks/>
                <a:stCxn id="3185" idx="6"/>
                <a:endCxn id="3206" idx="2"/>
              </p:cNvCxnSpPr>
              <p:nvPr/>
            </p:nvCxnSpPr>
            <p:spPr>
              <a:xfrm flipV="1">
                <a:off x="2048501" y="1050233"/>
                <a:ext cx="295456" cy="370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89" name="Straight Arrow Connector 3188">
                <a:extLst>
                  <a:ext uri="{FF2B5EF4-FFF2-40B4-BE49-F238E27FC236}">
                    <a16:creationId xmlns:a16="http://schemas.microsoft.com/office/drawing/2014/main" id="{26B6152B-0A65-B827-9940-29D77688DB1C}"/>
                  </a:ext>
                </a:extLst>
              </p:cNvPr>
              <p:cNvCxnSpPr>
                <a:stCxn id="3185" idx="6"/>
                <a:endCxn id="3207" idx="2"/>
              </p:cNvCxnSpPr>
              <p:nvPr/>
            </p:nvCxnSpPr>
            <p:spPr>
              <a:xfrm>
                <a:off x="2048501" y="1420521"/>
                <a:ext cx="29545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90" name="Straight Arrow Connector 3189">
                <a:extLst>
                  <a:ext uri="{FF2B5EF4-FFF2-40B4-BE49-F238E27FC236}">
                    <a16:creationId xmlns:a16="http://schemas.microsoft.com/office/drawing/2014/main" id="{072BFFEF-B519-8C49-0760-1241DDB53D6E}"/>
                  </a:ext>
                </a:extLst>
              </p:cNvPr>
              <p:cNvCxnSpPr>
                <a:stCxn id="3185" idx="6"/>
                <a:endCxn id="3208" idx="6"/>
              </p:cNvCxnSpPr>
              <p:nvPr/>
            </p:nvCxnSpPr>
            <p:spPr>
              <a:xfrm>
                <a:off x="2048501" y="1420521"/>
                <a:ext cx="295456" cy="3706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91" name="Straight Arrow Connector 3190">
                <a:extLst>
                  <a:ext uri="{FF2B5EF4-FFF2-40B4-BE49-F238E27FC236}">
                    <a16:creationId xmlns:a16="http://schemas.microsoft.com/office/drawing/2014/main" id="{A3715010-216C-B411-941F-1AC2B8B38A54}"/>
                  </a:ext>
                </a:extLst>
              </p:cNvPr>
              <p:cNvCxnSpPr>
                <a:stCxn id="3185" idx="6"/>
                <a:endCxn id="3209" idx="6"/>
              </p:cNvCxnSpPr>
              <p:nvPr/>
            </p:nvCxnSpPr>
            <p:spPr>
              <a:xfrm>
                <a:off x="2048501" y="1420521"/>
                <a:ext cx="295456" cy="73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92" name="Straight Arrow Connector 3191">
                <a:extLst>
                  <a:ext uri="{FF2B5EF4-FFF2-40B4-BE49-F238E27FC236}">
                    <a16:creationId xmlns:a16="http://schemas.microsoft.com/office/drawing/2014/main" id="{14066249-CC62-66D3-33FE-74399A9DD51D}"/>
                  </a:ext>
                </a:extLst>
              </p:cNvPr>
              <p:cNvCxnSpPr>
                <a:stCxn id="3200" idx="6"/>
                <a:endCxn id="3186" idx="2"/>
              </p:cNvCxnSpPr>
              <p:nvPr/>
            </p:nvCxnSpPr>
            <p:spPr>
              <a:xfrm>
                <a:off x="3177912" y="681702"/>
                <a:ext cx="295456" cy="7274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93" name="Straight Arrow Connector 3192">
                <a:extLst>
                  <a:ext uri="{FF2B5EF4-FFF2-40B4-BE49-F238E27FC236}">
                    <a16:creationId xmlns:a16="http://schemas.microsoft.com/office/drawing/2014/main" id="{1FB2CC29-3718-3EA5-CFC2-597D2F2589E6}"/>
                  </a:ext>
                </a:extLst>
              </p:cNvPr>
              <p:cNvCxnSpPr>
                <a:stCxn id="3201" idx="6"/>
                <a:endCxn id="3186" idx="2"/>
              </p:cNvCxnSpPr>
              <p:nvPr/>
            </p:nvCxnSpPr>
            <p:spPr>
              <a:xfrm>
                <a:off x="3177912" y="1050233"/>
                <a:ext cx="295456" cy="358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94" name="Straight Arrow Connector 3193">
                <a:extLst>
                  <a:ext uri="{FF2B5EF4-FFF2-40B4-BE49-F238E27FC236}">
                    <a16:creationId xmlns:a16="http://schemas.microsoft.com/office/drawing/2014/main" id="{2D14C5E7-19A4-0E8D-628A-776AD98CD305}"/>
                  </a:ext>
                </a:extLst>
              </p:cNvPr>
              <p:cNvCxnSpPr>
                <a:stCxn id="3202" idx="6"/>
                <a:endCxn id="3186" idx="2"/>
              </p:cNvCxnSpPr>
              <p:nvPr/>
            </p:nvCxnSpPr>
            <p:spPr>
              <a:xfrm flipV="1">
                <a:off x="3177912" y="1409124"/>
                <a:ext cx="295456" cy="113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95" name="Straight Arrow Connector 3194">
                <a:extLst>
                  <a:ext uri="{FF2B5EF4-FFF2-40B4-BE49-F238E27FC236}">
                    <a16:creationId xmlns:a16="http://schemas.microsoft.com/office/drawing/2014/main" id="{6324BCFE-227A-DC00-F1EA-0E76B8742858}"/>
                  </a:ext>
                </a:extLst>
              </p:cNvPr>
              <p:cNvCxnSpPr>
                <a:stCxn id="3203" idx="2"/>
                <a:endCxn id="3186" idx="2"/>
              </p:cNvCxnSpPr>
              <p:nvPr/>
            </p:nvCxnSpPr>
            <p:spPr>
              <a:xfrm flipV="1">
                <a:off x="3177912" y="1409124"/>
                <a:ext cx="295456" cy="382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96" name="Straight Arrow Connector 3195">
                <a:extLst>
                  <a:ext uri="{FF2B5EF4-FFF2-40B4-BE49-F238E27FC236}">
                    <a16:creationId xmlns:a16="http://schemas.microsoft.com/office/drawing/2014/main" id="{68BD2C58-197C-3802-BF03-419D64428D70}"/>
                  </a:ext>
                </a:extLst>
              </p:cNvPr>
              <p:cNvCxnSpPr>
                <a:stCxn id="3204" idx="2"/>
                <a:endCxn id="3186" idx="2"/>
              </p:cNvCxnSpPr>
              <p:nvPr/>
            </p:nvCxnSpPr>
            <p:spPr>
              <a:xfrm flipV="1">
                <a:off x="3177912" y="1409124"/>
                <a:ext cx="295456" cy="7506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97" name="TextBox 3196">
                <a:extLst>
                  <a:ext uri="{FF2B5EF4-FFF2-40B4-BE49-F238E27FC236}">
                    <a16:creationId xmlns:a16="http://schemas.microsoft.com/office/drawing/2014/main" id="{4DD0F7BC-EBC3-350E-6B82-F106869E5201}"/>
                  </a:ext>
                </a:extLst>
              </p:cNvPr>
              <p:cNvSpPr txBox="1"/>
              <p:nvPr/>
            </p:nvSpPr>
            <p:spPr>
              <a:xfrm>
                <a:off x="2210872" y="280736"/>
                <a:ext cx="1187826" cy="276999"/>
              </a:xfrm>
              <a:prstGeom prst="rect">
                <a:avLst/>
              </a:prstGeom>
              <a:noFill/>
            </p:spPr>
            <p:txBody>
              <a:bodyPr wrap="none" rtlCol="0">
                <a:spAutoFit/>
              </a:bodyPr>
              <a:lstStyle/>
              <a:p>
                <a:r>
                  <a:rPr lang="en-US" sz="1200" b="1" i="1" dirty="0"/>
                  <a:t>Hidden Layers</a:t>
                </a:r>
              </a:p>
            </p:txBody>
          </p:sp>
          <p:sp>
            <p:nvSpPr>
              <p:cNvPr id="3198" name="TextBox 3197">
                <a:extLst>
                  <a:ext uri="{FF2B5EF4-FFF2-40B4-BE49-F238E27FC236}">
                    <a16:creationId xmlns:a16="http://schemas.microsoft.com/office/drawing/2014/main" id="{998E507C-9448-5CFB-5A5F-14584A75EB6C}"/>
                  </a:ext>
                </a:extLst>
              </p:cNvPr>
              <p:cNvSpPr txBox="1"/>
              <p:nvPr/>
            </p:nvSpPr>
            <p:spPr>
              <a:xfrm>
                <a:off x="1464513" y="866876"/>
                <a:ext cx="676788" cy="276999"/>
              </a:xfrm>
              <a:prstGeom prst="rect">
                <a:avLst/>
              </a:prstGeom>
              <a:noFill/>
            </p:spPr>
            <p:txBody>
              <a:bodyPr wrap="none" rtlCol="0">
                <a:spAutoFit/>
              </a:bodyPr>
              <a:lstStyle/>
              <a:p>
                <a:r>
                  <a:rPr lang="en-US" sz="1200" b="1" i="1" dirty="0"/>
                  <a:t>X Input</a:t>
                </a:r>
              </a:p>
            </p:txBody>
          </p:sp>
          <p:sp>
            <p:nvSpPr>
              <p:cNvPr id="3199" name="TextBox 3198">
                <a:extLst>
                  <a:ext uri="{FF2B5EF4-FFF2-40B4-BE49-F238E27FC236}">
                    <a16:creationId xmlns:a16="http://schemas.microsoft.com/office/drawing/2014/main" id="{5D086502-2810-48C4-DF90-C9028B3A745D}"/>
                  </a:ext>
                </a:extLst>
              </p:cNvPr>
              <p:cNvSpPr txBox="1"/>
              <p:nvPr/>
            </p:nvSpPr>
            <p:spPr>
              <a:xfrm>
                <a:off x="3375112" y="869043"/>
                <a:ext cx="582952" cy="339912"/>
              </a:xfrm>
              <a:prstGeom prst="rect">
                <a:avLst/>
              </a:prstGeom>
              <a:noFill/>
            </p:spPr>
            <p:txBody>
              <a:bodyPr wrap="none" rtlCol="0">
                <a:spAutoFit/>
              </a:bodyPr>
              <a:lstStyle/>
              <a:p>
                <a:r>
                  <a:rPr lang="en-US" sz="1200" b="1" i="1" dirty="0"/>
                  <a:t>y Pred</a:t>
                </a:r>
              </a:p>
            </p:txBody>
          </p:sp>
        </p:grpSp>
        <p:sp>
          <p:nvSpPr>
            <p:cNvPr id="3210" name="Oval 3209">
              <a:extLst>
                <a:ext uri="{FF2B5EF4-FFF2-40B4-BE49-F238E27FC236}">
                  <a16:creationId xmlns:a16="http://schemas.microsoft.com/office/drawing/2014/main" id="{3790221B-939F-1E7B-4A96-B135C4AEA186}"/>
                </a:ext>
              </a:extLst>
            </p:cNvPr>
            <p:cNvSpPr/>
            <p:nvPr/>
          </p:nvSpPr>
          <p:spPr>
            <a:xfrm>
              <a:off x="10350780" y="1903671"/>
              <a:ext cx="1118801" cy="566861"/>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PDE Residual</a:t>
              </a:r>
            </a:p>
          </p:txBody>
        </p:sp>
        <p:cxnSp>
          <p:nvCxnSpPr>
            <p:cNvPr id="3213" name="Straight Arrow Connector 3212">
              <a:extLst>
                <a:ext uri="{FF2B5EF4-FFF2-40B4-BE49-F238E27FC236}">
                  <a16:creationId xmlns:a16="http://schemas.microsoft.com/office/drawing/2014/main" id="{6D0BED52-A345-F471-B369-29712A6B8393}"/>
                </a:ext>
              </a:extLst>
            </p:cNvPr>
            <p:cNvCxnSpPr>
              <a:cxnSpLocks/>
              <a:stCxn id="3186" idx="6"/>
              <a:endCxn id="3210" idx="2"/>
            </p:cNvCxnSpPr>
            <p:nvPr/>
          </p:nvCxnSpPr>
          <p:spPr>
            <a:xfrm>
              <a:off x="9903813" y="2187102"/>
              <a:ext cx="4469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22" name="TextBox 3221">
              <a:extLst>
                <a:ext uri="{FF2B5EF4-FFF2-40B4-BE49-F238E27FC236}">
                  <a16:creationId xmlns:a16="http://schemas.microsoft.com/office/drawing/2014/main" id="{04B9F1AE-01CD-8FCB-C18E-975C36EEE525}"/>
                </a:ext>
              </a:extLst>
            </p:cNvPr>
            <p:cNvSpPr txBox="1"/>
            <p:nvPr/>
          </p:nvSpPr>
          <p:spPr>
            <a:xfrm>
              <a:off x="9903745" y="2492094"/>
              <a:ext cx="2570753" cy="276999"/>
            </a:xfrm>
            <a:prstGeom prst="rect">
              <a:avLst/>
            </a:prstGeom>
            <a:noFill/>
          </p:spPr>
          <p:txBody>
            <a:bodyPr wrap="square">
              <a:spAutoFit/>
            </a:bodyPr>
            <a:lstStyle/>
            <a:p>
              <a:r>
                <a:rPr lang="en-US" sz="1200" b="1" i="1" dirty="0">
                  <a:solidFill>
                    <a:sysClr val="windowText" lastClr="000000"/>
                  </a:solidFill>
                </a:rPr>
                <a:t>Physics Loss = </a:t>
              </a:r>
              <a:r>
                <a:rPr lang="en-US" sz="1200" b="1" dirty="0">
                  <a:solidFill>
                    <a:sysClr val="windowText" lastClr="000000"/>
                  </a:solidFill>
                </a:rPr>
                <a:t>PDE Residual</a:t>
              </a:r>
            </a:p>
          </p:txBody>
        </p:sp>
        <p:sp>
          <p:nvSpPr>
            <p:cNvPr id="3223" name="TextBox 3222">
              <a:extLst>
                <a:ext uri="{FF2B5EF4-FFF2-40B4-BE49-F238E27FC236}">
                  <a16:creationId xmlns:a16="http://schemas.microsoft.com/office/drawing/2014/main" id="{765A284F-E9EE-BDFD-EC9B-F6E3BF65008E}"/>
                </a:ext>
              </a:extLst>
            </p:cNvPr>
            <p:cNvSpPr txBox="1"/>
            <p:nvPr/>
          </p:nvSpPr>
          <p:spPr>
            <a:xfrm>
              <a:off x="9892477" y="2753963"/>
              <a:ext cx="2865973" cy="276999"/>
            </a:xfrm>
            <a:prstGeom prst="rect">
              <a:avLst/>
            </a:prstGeom>
            <a:noFill/>
          </p:spPr>
          <p:txBody>
            <a:bodyPr wrap="square" rtlCol="0">
              <a:spAutoFit/>
            </a:bodyPr>
            <a:lstStyle/>
            <a:p>
              <a:r>
                <a:rPr lang="en-US" sz="1200" b="1" i="1" dirty="0"/>
                <a:t>Total Loss = Data Loss + Physics loss</a:t>
              </a:r>
            </a:p>
          </p:txBody>
        </p:sp>
      </p:grpSp>
      <p:grpSp>
        <p:nvGrpSpPr>
          <p:cNvPr id="3235" name="Group 3234">
            <a:extLst>
              <a:ext uri="{FF2B5EF4-FFF2-40B4-BE49-F238E27FC236}">
                <a16:creationId xmlns:a16="http://schemas.microsoft.com/office/drawing/2014/main" id="{DB33F5B1-F5F0-0B4F-361F-BFE163FB7A8E}"/>
              </a:ext>
            </a:extLst>
          </p:cNvPr>
          <p:cNvGrpSpPr/>
          <p:nvPr/>
        </p:nvGrpSpPr>
        <p:grpSpPr>
          <a:xfrm>
            <a:off x="5051862" y="299001"/>
            <a:ext cx="1481152" cy="2146194"/>
            <a:chOff x="5439598" y="674020"/>
            <a:chExt cx="1481152" cy="2146194"/>
          </a:xfrm>
        </p:grpSpPr>
        <p:cxnSp>
          <p:nvCxnSpPr>
            <p:cNvPr id="5" name="Straight Connector 4">
              <a:extLst>
                <a:ext uri="{FF2B5EF4-FFF2-40B4-BE49-F238E27FC236}">
                  <a16:creationId xmlns:a16="http://schemas.microsoft.com/office/drawing/2014/main" id="{F698B190-B5C6-164B-0162-A3EAD6546700}"/>
                </a:ext>
              </a:extLst>
            </p:cNvPr>
            <p:cNvCxnSpPr>
              <a:cxnSpLocks/>
            </p:cNvCxnSpPr>
            <p:nvPr/>
          </p:nvCxnSpPr>
          <p:spPr>
            <a:xfrm>
              <a:off x="5777671" y="730626"/>
              <a:ext cx="0" cy="1867989"/>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9" name="Arc 8">
              <a:extLst>
                <a:ext uri="{FF2B5EF4-FFF2-40B4-BE49-F238E27FC236}">
                  <a16:creationId xmlns:a16="http://schemas.microsoft.com/office/drawing/2014/main" id="{072E28B5-140B-87C2-809F-BEB5CA6E79EC}"/>
                </a:ext>
              </a:extLst>
            </p:cNvPr>
            <p:cNvSpPr/>
            <p:nvPr/>
          </p:nvSpPr>
          <p:spPr>
            <a:xfrm rot="6226834">
              <a:off x="5517975" y="749946"/>
              <a:ext cx="714103" cy="870857"/>
            </a:xfrm>
            <a:prstGeom prst="arc">
              <a:avLst>
                <a:gd name="adj1" fmla="val 17835007"/>
                <a:gd name="adj2" fmla="val 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DA29192-16AF-D4E8-B3B1-026BB6220BF3}"/>
                </a:ext>
              </a:extLst>
            </p:cNvPr>
            <p:cNvCxnSpPr>
              <a:cxnSpLocks/>
              <a:endCxn id="16" idx="1"/>
            </p:cNvCxnSpPr>
            <p:nvPr/>
          </p:nvCxnSpPr>
          <p:spPr>
            <a:xfrm>
              <a:off x="5777671" y="730626"/>
              <a:ext cx="942381" cy="1674101"/>
            </a:xfrm>
            <a:prstGeom prst="line">
              <a:avLst/>
            </a:prstGeom>
            <a:ln w="381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DF152D6-826A-653E-FA27-7AC40DB399C4}"/>
                    </a:ext>
                  </a:extLst>
                </p:cNvPr>
                <p:cNvSpPr txBox="1"/>
                <p:nvPr/>
              </p:nvSpPr>
              <p:spPr>
                <a:xfrm>
                  <a:off x="5809556" y="1567307"/>
                  <a:ext cx="45719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𝜭</m:t>
                        </m:r>
                      </m:oMath>
                    </m:oMathPara>
                  </a14:m>
                  <a:endParaRPr lang="en-US" dirty="0"/>
                </a:p>
              </p:txBody>
            </p:sp>
          </mc:Choice>
          <mc:Fallback xmlns="">
            <p:sp>
              <p:nvSpPr>
                <p:cNvPr id="14" name="TextBox 13">
                  <a:extLst>
                    <a:ext uri="{FF2B5EF4-FFF2-40B4-BE49-F238E27FC236}">
                      <a16:creationId xmlns:a16="http://schemas.microsoft.com/office/drawing/2014/main" id="{4DF152D6-826A-653E-FA27-7AC40DB399C4}"/>
                    </a:ext>
                  </a:extLst>
                </p:cNvPr>
                <p:cNvSpPr txBox="1">
                  <a:spLocks noRot="1" noChangeAspect="1" noMove="1" noResize="1" noEditPoints="1" noAdjustHandles="1" noChangeArrowheads="1" noChangeShapeType="1" noTextEdit="1"/>
                </p:cNvSpPr>
                <p:nvPr/>
              </p:nvSpPr>
              <p:spPr>
                <a:xfrm>
                  <a:off x="5809556" y="1567307"/>
                  <a:ext cx="457198" cy="276999"/>
                </a:xfrm>
                <a:prstGeom prst="rect">
                  <a:avLst/>
                </a:prstGeom>
                <a:blipFill>
                  <a:blip r:embed="rId13"/>
                  <a:stretch>
                    <a:fillRect b="-9091"/>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37A8148F-3404-A7AF-8076-8308F7481FA0}"/>
                </a:ext>
              </a:extLst>
            </p:cNvPr>
            <p:cNvSpPr/>
            <p:nvPr/>
          </p:nvSpPr>
          <p:spPr>
            <a:xfrm>
              <a:off x="6685618" y="2369023"/>
              <a:ext cx="235132" cy="24380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9B6853A-7DDF-D18E-3C5E-C5BE1AA632C8}"/>
                </a:ext>
              </a:extLst>
            </p:cNvPr>
            <p:cNvSpPr/>
            <p:nvPr/>
          </p:nvSpPr>
          <p:spPr>
            <a:xfrm>
              <a:off x="5721065" y="674020"/>
              <a:ext cx="113210" cy="11321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E51DFC3-FD31-D52D-A64E-7D9EE0BD0FC1}"/>
                </a:ext>
              </a:extLst>
            </p:cNvPr>
            <p:cNvCxnSpPr>
              <a:cxnSpLocks/>
              <a:stCxn id="16" idx="3"/>
            </p:cNvCxnSpPr>
            <p:nvPr/>
          </p:nvCxnSpPr>
          <p:spPr>
            <a:xfrm flipH="1">
              <a:off x="6265534" y="2577122"/>
              <a:ext cx="454518" cy="243092"/>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32" name="TextBox 3231">
                  <a:extLst>
                    <a:ext uri="{FF2B5EF4-FFF2-40B4-BE49-F238E27FC236}">
                      <a16:creationId xmlns:a16="http://schemas.microsoft.com/office/drawing/2014/main" id="{83D70589-75EA-8ED9-18E4-83C7431CB05B}"/>
                    </a:ext>
                  </a:extLst>
                </p:cNvPr>
                <p:cNvSpPr txBox="1"/>
                <p:nvPr/>
              </p:nvSpPr>
              <p:spPr>
                <a:xfrm>
                  <a:off x="6361603" y="1742933"/>
                  <a:ext cx="45719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3232" name="TextBox 3231">
                  <a:extLst>
                    <a:ext uri="{FF2B5EF4-FFF2-40B4-BE49-F238E27FC236}">
                      <a16:creationId xmlns:a16="http://schemas.microsoft.com/office/drawing/2014/main" id="{83D70589-75EA-8ED9-18E4-83C7431CB05B}"/>
                    </a:ext>
                  </a:extLst>
                </p:cNvPr>
                <p:cNvSpPr txBox="1">
                  <a:spLocks noRot="1" noChangeAspect="1" noMove="1" noResize="1" noEditPoints="1" noAdjustHandles="1" noChangeArrowheads="1" noChangeShapeType="1" noTextEdit="1"/>
                </p:cNvSpPr>
                <p:nvPr/>
              </p:nvSpPr>
              <p:spPr>
                <a:xfrm>
                  <a:off x="6361603" y="1742933"/>
                  <a:ext cx="457198" cy="276999"/>
                </a:xfrm>
                <a:prstGeom prst="rect">
                  <a:avLst/>
                </a:prstGeom>
                <a:blipFill>
                  <a:blip r:embed="rId14"/>
                  <a:stretch>
                    <a:fillRect b="-8696"/>
                  </a:stretch>
                </a:blipFill>
              </p:spPr>
              <p:txBody>
                <a:bodyPr/>
                <a:lstStyle/>
                <a:p>
                  <a:r>
                    <a:rPr lang="en-US">
                      <a:noFill/>
                    </a:rPr>
                    <a:t> </a:t>
                  </a:r>
                </a:p>
              </p:txBody>
            </p:sp>
          </mc:Fallback>
        </mc:AlternateContent>
      </p:grpSp>
      <p:sp>
        <p:nvSpPr>
          <p:cNvPr id="3237" name="TextBox 3236">
            <a:extLst>
              <a:ext uri="{FF2B5EF4-FFF2-40B4-BE49-F238E27FC236}">
                <a16:creationId xmlns:a16="http://schemas.microsoft.com/office/drawing/2014/main" id="{AB25439C-EC21-235E-AA27-3A8A527405FA}"/>
              </a:ext>
            </a:extLst>
          </p:cNvPr>
          <p:cNvSpPr txBox="1"/>
          <p:nvPr/>
        </p:nvSpPr>
        <p:spPr>
          <a:xfrm>
            <a:off x="1323013" y="1029360"/>
            <a:ext cx="3079217" cy="338554"/>
          </a:xfrm>
          <a:prstGeom prst="rect">
            <a:avLst/>
          </a:prstGeom>
          <a:noFill/>
        </p:spPr>
        <p:txBody>
          <a:bodyPr wrap="square">
            <a:spAutoFit/>
          </a:bodyPr>
          <a:lstStyle/>
          <a:p>
            <a:r>
              <a:rPr lang="en-US" sz="1600" b="1" i="1" dirty="0"/>
              <a:t>Data-Driven Neural Network</a:t>
            </a:r>
          </a:p>
        </p:txBody>
      </p:sp>
      <p:sp>
        <p:nvSpPr>
          <p:cNvPr id="3238" name="TextBox 3237">
            <a:extLst>
              <a:ext uri="{FF2B5EF4-FFF2-40B4-BE49-F238E27FC236}">
                <a16:creationId xmlns:a16="http://schemas.microsoft.com/office/drawing/2014/main" id="{EACDAD4C-D3B6-1D76-ABD8-B1C90F8B4EBC}"/>
              </a:ext>
            </a:extLst>
          </p:cNvPr>
          <p:cNvSpPr txBox="1"/>
          <p:nvPr/>
        </p:nvSpPr>
        <p:spPr>
          <a:xfrm>
            <a:off x="7331658" y="1029360"/>
            <a:ext cx="3346137" cy="338554"/>
          </a:xfrm>
          <a:prstGeom prst="rect">
            <a:avLst/>
          </a:prstGeom>
          <a:noFill/>
        </p:spPr>
        <p:txBody>
          <a:bodyPr wrap="square">
            <a:spAutoFit/>
          </a:bodyPr>
          <a:lstStyle/>
          <a:p>
            <a:r>
              <a:rPr lang="en-US" sz="1600" b="1" i="1" dirty="0"/>
              <a:t>Physics Informed Neural Network</a:t>
            </a:r>
          </a:p>
        </p:txBody>
      </p:sp>
    </p:spTree>
    <p:extLst>
      <p:ext uri="{BB962C8B-B14F-4D97-AF65-F5344CB8AC3E}">
        <p14:creationId xmlns:p14="http://schemas.microsoft.com/office/powerpoint/2010/main" val="1062931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2608-BC83-1CE3-1325-77B3A673323A}"/>
              </a:ext>
            </a:extLst>
          </p:cNvPr>
          <p:cNvSpPr>
            <a:spLocks noGrp="1"/>
          </p:cNvSpPr>
          <p:nvPr>
            <p:ph type="title"/>
          </p:nvPr>
        </p:nvSpPr>
        <p:spPr/>
        <p:txBody>
          <a:bodyPr>
            <a:normAutofit/>
          </a:bodyPr>
          <a:lstStyle/>
          <a:p>
            <a:r>
              <a:rPr lang="en-US" sz="2800" dirty="0"/>
              <a:t>Enhancing Arterial Blood Flow Simulations through Physics-Informed Neural Networks</a:t>
            </a:r>
          </a:p>
        </p:txBody>
      </p:sp>
      <p:pic>
        <p:nvPicPr>
          <p:cNvPr id="3" name="Picture 2">
            <a:extLst>
              <a:ext uri="{FF2B5EF4-FFF2-40B4-BE49-F238E27FC236}">
                <a16:creationId xmlns:a16="http://schemas.microsoft.com/office/drawing/2014/main" id="{540A07E6-CF53-7053-7677-03D5D3C13DCF}"/>
              </a:ext>
            </a:extLst>
          </p:cNvPr>
          <p:cNvPicPr>
            <a:picLocks noChangeAspect="1"/>
          </p:cNvPicPr>
          <p:nvPr/>
        </p:nvPicPr>
        <p:blipFill>
          <a:blip r:embed="rId2"/>
          <a:stretch>
            <a:fillRect/>
          </a:stretch>
        </p:blipFill>
        <p:spPr>
          <a:xfrm>
            <a:off x="6469625" y="4051300"/>
            <a:ext cx="5829300" cy="2806700"/>
          </a:xfrm>
          <a:prstGeom prst="rect">
            <a:avLst/>
          </a:prstGeom>
        </p:spPr>
      </p:pic>
      <p:pic>
        <p:nvPicPr>
          <p:cNvPr id="5" name="Picture 4">
            <a:extLst>
              <a:ext uri="{FF2B5EF4-FFF2-40B4-BE49-F238E27FC236}">
                <a16:creationId xmlns:a16="http://schemas.microsoft.com/office/drawing/2014/main" id="{60414FDC-690C-E935-60FA-B7FB54067B0A}"/>
              </a:ext>
            </a:extLst>
          </p:cNvPr>
          <p:cNvPicPr>
            <a:picLocks noChangeAspect="1"/>
          </p:cNvPicPr>
          <p:nvPr/>
        </p:nvPicPr>
        <p:blipFill>
          <a:blip r:embed="rId3"/>
          <a:stretch>
            <a:fillRect/>
          </a:stretch>
        </p:blipFill>
        <p:spPr>
          <a:xfrm>
            <a:off x="6597650" y="1514960"/>
            <a:ext cx="4826000" cy="3225800"/>
          </a:xfrm>
          <a:prstGeom prst="rect">
            <a:avLst/>
          </a:prstGeom>
        </p:spPr>
      </p:pic>
      <p:sp>
        <p:nvSpPr>
          <p:cNvPr id="6" name="TextBox 5">
            <a:extLst>
              <a:ext uri="{FF2B5EF4-FFF2-40B4-BE49-F238E27FC236}">
                <a16:creationId xmlns:a16="http://schemas.microsoft.com/office/drawing/2014/main" id="{C1CD7492-4366-4B20-98CF-9FDF5F2DEC19}"/>
              </a:ext>
            </a:extLst>
          </p:cNvPr>
          <p:cNvSpPr txBox="1"/>
          <p:nvPr/>
        </p:nvSpPr>
        <p:spPr>
          <a:xfrm>
            <a:off x="149942" y="1859339"/>
            <a:ext cx="6096000" cy="3539430"/>
          </a:xfrm>
          <a:prstGeom prst="rect">
            <a:avLst/>
          </a:prstGeom>
          <a:noFill/>
        </p:spPr>
        <p:txBody>
          <a:bodyPr wrap="square">
            <a:spAutoFit/>
          </a:bodyPr>
          <a:lstStyle/>
          <a:p>
            <a:r>
              <a:rPr lang="en-US" sz="1600" dirty="0"/>
              <a:t>Replace slow </a:t>
            </a:r>
            <a:r>
              <a:rPr lang="en-US" sz="1600" b="1" dirty="0"/>
              <a:t>Computational Fluid Dynamics (CFD)</a:t>
            </a:r>
            <a:r>
              <a:rPr lang="en-US" sz="1600" dirty="0"/>
              <a:t> simulations for patient‑specific arterial hemodynamics</a:t>
            </a:r>
          </a:p>
          <a:p>
            <a:endParaRPr lang="en-US" sz="1600" dirty="0"/>
          </a:p>
          <a:p>
            <a:pPr marL="285750" indent="-285750">
              <a:buFont typeface="Arial" panose="020B0604020202020204" pitchFamily="34" charset="0"/>
              <a:buChar char="•"/>
            </a:pPr>
            <a:r>
              <a:rPr lang="en-US" sz="1600" b="1" dirty="0"/>
              <a:t>Outputs:</a:t>
            </a:r>
            <a:r>
              <a:rPr lang="en-US" sz="1600" dirty="0"/>
              <a:t> Velocity &amp; pressure fields in 2‑D/3‑D vessels.</a:t>
            </a:r>
          </a:p>
          <a:p>
            <a:pPr marL="285750" indent="-285750">
              <a:buFont typeface="Arial" panose="020B0604020202020204" pitchFamily="34" charset="0"/>
              <a:buChar char="•"/>
            </a:pPr>
            <a:r>
              <a:rPr lang="en-US" sz="1600" b="1" dirty="0"/>
              <a:t>Physics:</a:t>
            </a:r>
            <a:r>
              <a:rPr lang="en-US" sz="1600" dirty="0"/>
              <a:t> Incompressible Navier–Stokes (</a:t>
            </a:r>
            <a:r>
              <a:rPr lang="el-GR" sz="1600" dirty="0"/>
              <a:t>ρ(</a:t>
            </a:r>
            <a:r>
              <a:rPr lang="en-US" sz="1600" dirty="0"/>
              <a:t>u·∇)u + ∇p − µ∇²u = 0, ∇·u = 0).</a:t>
            </a:r>
          </a:p>
          <a:p>
            <a:pPr marL="285750" indent="-285750">
              <a:buFont typeface="Arial" panose="020B0604020202020204" pitchFamily="34" charset="0"/>
              <a:buChar char="•"/>
            </a:pPr>
            <a:r>
              <a:rPr lang="en-US" sz="1600" b="1" dirty="0"/>
              <a:t>Architecture:</a:t>
            </a:r>
            <a:r>
              <a:rPr lang="en-US" sz="1600" dirty="0"/>
              <a:t> Space–time XPINN (multiple MLP sub‑nets + interface continuity).</a:t>
            </a:r>
          </a:p>
          <a:p>
            <a:pPr marL="285750" indent="-285750">
              <a:buFont typeface="Arial" panose="020B0604020202020204" pitchFamily="34" charset="0"/>
              <a:buChar char="•"/>
            </a:pPr>
            <a:r>
              <a:rPr lang="en-US" sz="1600" b="1" dirty="0"/>
              <a:t>Phys‑Learning:</a:t>
            </a:r>
            <a:r>
              <a:rPr lang="en-US" sz="1600" dirty="0"/>
              <a:t> Enforces Navier–Stokes residual together with boundary and continuity constraints in the loss.</a:t>
            </a:r>
          </a:p>
          <a:p>
            <a:pPr marL="285750" indent="-285750">
              <a:buFont typeface="Arial" panose="020B0604020202020204" pitchFamily="34" charset="0"/>
              <a:buChar char="•"/>
            </a:pPr>
            <a:r>
              <a:rPr lang="en-US" sz="1600" b="1" dirty="0"/>
              <a:t>Input:</a:t>
            </a:r>
            <a:r>
              <a:rPr lang="en-US" sz="1600" dirty="0"/>
              <a:t> CT‑derived geometry, inlet flow waveform, outlet pressure/traction</a:t>
            </a:r>
          </a:p>
          <a:p>
            <a:endParaRPr lang="en-US" sz="1600" dirty="0"/>
          </a:p>
          <a:p>
            <a:endParaRPr lang="en-US" sz="1600" dirty="0"/>
          </a:p>
        </p:txBody>
      </p:sp>
    </p:spTree>
    <p:extLst>
      <p:ext uri="{BB962C8B-B14F-4D97-AF65-F5344CB8AC3E}">
        <p14:creationId xmlns:p14="http://schemas.microsoft.com/office/powerpoint/2010/main" val="1252725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A623E-B119-2DF3-19D1-CD9F56094CE9}"/>
              </a:ext>
            </a:extLst>
          </p:cNvPr>
          <p:cNvSpPr>
            <a:spLocks noGrp="1"/>
          </p:cNvSpPr>
          <p:nvPr>
            <p:ph type="title"/>
          </p:nvPr>
        </p:nvSpPr>
        <p:spPr/>
        <p:txBody>
          <a:bodyPr>
            <a:normAutofit/>
          </a:bodyPr>
          <a:lstStyle/>
          <a:p>
            <a:r>
              <a:rPr lang="en-US" sz="2800" b="0" i="0" dirty="0">
                <a:solidFill>
                  <a:srgbClr val="000000"/>
                </a:solidFill>
                <a:effectLst/>
                <a:latin typeface="rival-sans"/>
              </a:rPr>
              <a:t>Physics-informed Neural Networks with Fourier Features for Seismic Wavefield Simulation in Time-Domain </a:t>
            </a:r>
            <a:r>
              <a:rPr lang="en-US" sz="2800" b="0" i="0" dirty="0" err="1">
                <a:solidFill>
                  <a:srgbClr val="000000"/>
                </a:solidFill>
                <a:effectLst/>
                <a:latin typeface="rival-sans"/>
              </a:rPr>
              <a:t>Nonsmooth</a:t>
            </a:r>
            <a:r>
              <a:rPr lang="en-US" sz="2800" b="0" i="0" dirty="0">
                <a:solidFill>
                  <a:srgbClr val="000000"/>
                </a:solidFill>
                <a:effectLst/>
                <a:latin typeface="rival-sans"/>
              </a:rPr>
              <a:t> Complex Media</a:t>
            </a:r>
            <a:br>
              <a:rPr lang="en-US" sz="2800" b="0" i="0" dirty="0">
                <a:solidFill>
                  <a:srgbClr val="000000"/>
                </a:solidFill>
                <a:effectLst/>
                <a:latin typeface="rival-sans"/>
              </a:rPr>
            </a:br>
            <a:endParaRPr lang="en-US" sz="28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C92B64F-E488-BEA2-2A75-4F161D7599B5}"/>
                  </a:ext>
                </a:extLst>
              </p14:cNvPr>
              <p14:cNvContentPartPr/>
              <p14:nvPr/>
            </p14:nvContentPartPr>
            <p14:xfrm>
              <a:off x="3593283" y="4290612"/>
              <a:ext cx="360" cy="360"/>
            </p14:xfrm>
          </p:contentPart>
        </mc:Choice>
        <mc:Fallback xmlns="">
          <p:pic>
            <p:nvPicPr>
              <p:cNvPr id="3" name="Ink 2">
                <a:extLst>
                  <a:ext uri="{FF2B5EF4-FFF2-40B4-BE49-F238E27FC236}">
                    <a16:creationId xmlns:a16="http://schemas.microsoft.com/office/drawing/2014/main" id="{8C92B64F-E488-BEA2-2A75-4F161D7599B5}"/>
                  </a:ext>
                </a:extLst>
              </p:cNvPr>
              <p:cNvPicPr/>
              <p:nvPr/>
            </p:nvPicPr>
            <p:blipFill>
              <a:blip r:embed="rId4"/>
              <a:stretch>
                <a:fillRect/>
              </a:stretch>
            </p:blipFill>
            <p:spPr>
              <a:xfrm>
                <a:off x="3587163" y="4284492"/>
                <a:ext cx="12600" cy="12600"/>
              </a:xfrm>
              <a:prstGeom prst="rect">
                <a:avLst/>
              </a:prstGeom>
            </p:spPr>
          </p:pic>
        </mc:Fallback>
      </mc:AlternateContent>
      <p:pic>
        <p:nvPicPr>
          <p:cNvPr id="4" name="Picture 3">
            <a:extLst>
              <a:ext uri="{FF2B5EF4-FFF2-40B4-BE49-F238E27FC236}">
                <a16:creationId xmlns:a16="http://schemas.microsoft.com/office/drawing/2014/main" id="{FB5675CA-1938-5A34-1E1B-5A566DB4E5D4}"/>
              </a:ext>
            </a:extLst>
          </p:cNvPr>
          <p:cNvPicPr>
            <a:picLocks noChangeAspect="1"/>
          </p:cNvPicPr>
          <p:nvPr/>
        </p:nvPicPr>
        <p:blipFill>
          <a:blip r:embed="rId5"/>
          <a:stretch>
            <a:fillRect/>
          </a:stretch>
        </p:blipFill>
        <p:spPr>
          <a:xfrm>
            <a:off x="353432" y="1690688"/>
            <a:ext cx="5074872" cy="3595649"/>
          </a:xfrm>
          <a:prstGeom prst="rect">
            <a:avLst/>
          </a:prstGeom>
        </p:spPr>
      </p:pic>
      <p:sp>
        <p:nvSpPr>
          <p:cNvPr id="6" name="TextBox 5">
            <a:extLst>
              <a:ext uri="{FF2B5EF4-FFF2-40B4-BE49-F238E27FC236}">
                <a16:creationId xmlns:a16="http://schemas.microsoft.com/office/drawing/2014/main" id="{E98AE1F5-729A-2D1A-B21E-C718E547B76D}"/>
              </a:ext>
            </a:extLst>
          </p:cNvPr>
          <p:cNvSpPr txBox="1"/>
          <p:nvPr/>
        </p:nvSpPr>
        <p:spPr>
          <a:xfrm>
            <a:off x="4767146" y="1292634"/>
            <a:ext cx="6099716" cy="923330"/>
          </a:xfrm>
          <a:prstGeom prst="rect">
            <a:avLst/>
          </a:prstGeom>
          <a:noFill/>
        </p:spPr>
        <p:txBody>
          <a:bodyPr wrap="square">
            <a:spAutoFit/>
          </a:bodyPr>
          <a:lstStyle/>
          <a:p>
            <a:r>
              <a:rPr lang="en-US" b="0" i="0" dirty="0">
                <a:solidFill>
                  <a:srgbClr val="000000"/>
                </a:solidFill>
                <a:effectLst/>
                <a:latin typeface="rival-sans"/>
              </a:rPr>
              <a:t>In order to assess the accuracy of the proposed method for solving the wave equation, the results of the finite difference method (FDM) are used as reference data</a:t>
            </a:r>
            <a:endParaRPr lang="en-US" dirty="0"/>
          </a:p>
        </p:txBody>
      </p:sp>
      <p:pic>
        <p:nvPicPr>
          <p:cNvPr id="7" name="Picture 6">
            <a:extLst>
              <a:ext uri="{FF2B5EF4-FFF2-40B4-BE49-F238E27FC236}">
                <a16:creationId xmlns:a16="http://schemas.microsoft.com/office/drawing/2014/main" id="{DF1BFFFC-E520-AFDB-E17E-51FE242F243B}"/>
              </a:ext>
            </a:extLst>
          </p:cNvPr>
          <p:cNvPicPr>
            <a:picLocks noChangeAspect="1"/>
          </p:cNvPicPr>
          <p:nvPr/>
        </p:nvPicPr>
        <p:blipFill>
          <a:blip r:embed="rId6"/>
          <a:stretch>
            <a:fillRect/>
          </a:stretch>
        </p:blipFill>
        <p:spPr>
          <a:xfrm>
            <a:off x="5610147" y="3767541"/>
            <a:ext cx="5074872" cy="3595649"/>
          </a:xfrm>
          <a:prstGeom prst="rect">
            <a:avLst/>
          </a:prstGeom>
        </p:spPr>
      </p:pic>
      <p:pic>
        <p:nvPicPr>
          <p:cNvPr id="8" name="Picture 7">
            <a:extLst>
              <a:ext uri="{FF2B5EF4-FFF2-40B4-BE49-F238E27FC236}">
                <a16:creationId xmlns:a16="http://schemas.microsoft.com/office/drawing/2014/main" id="{CEA111BF-57CB-14BD-76CD-77D843EEC8F3}"/>
              </a:ext>
            </a:extLst>
          </p:cNvPr>
          <p:cNvPicPr>
            <a:picLocks noChangeAspect="1"/>
          </p:cNvPicPr>
          <p:nvPr/>
        </p:nvPicPr>
        <p:blipFill>
          <a:blip r:embed="rId7"/>
          <a:stretch>
            <a:fillRect/>
          </a:stretch>
        </p:blipFill>
        <p:spPr>
          <a:xfrm>
            <a:off x="3263900" y="2298700"/>
            <a:ext cx="5664200" cy="2260600"/>
          </a:xfrm>
          <a:prstGeom prst="rect">
            <a:avLst/>
          </a:prstGeom>
        </p:spPr>
      </p:pic>
    </p:spTree>
    <p:extLst>
      <p:ext uri="{BB962C8B-B14F-4D97-AF65-F5344CB8AC3E}">
        <p14:creationId xmlns:p14="http://schemas.microsoft.com/office/powerpoint/2010/main" val="413120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8BF8-3ECC-F1BD-60E7-65893EAC3053}"/>
              </a:ext>
            </a:extLst>
          </p:cNvPr>
          <p:cNvSpPr>
            <a:spLocks noGrp="1"/>
          </p:cNvSpPr>
          <p:nvPr>
            <p:ph type="title"/>
          </p:nvPr>
        </p:nvSpPr>
        <p:spPr>
          <a:xfrm>
            <a:off x="704385" y="175555"/>
            <a:ext cx="10515600" cy="1325563"/>
          </a:xfrm>
        </p:spPr>
        <p:txBody>
          <a:bodyPr>
            <a:normAutofit/>
          </a:bodyPr>
          <a:lstStyle/>
          <a:p>
            <a:r>
              <a:rPr lang="en-US" sz="2800" dirty="0"/>
              <a:t>Physics-informed neural network for seismic wave inversion in layered semi-infinite domain</a:t>
            </a:r>
          </a:p>
        </p:txBody>
      </p:sp>
      <p:pic>
        <p:nvPicPr>
          <p:cNvPr id="3" name="Picture 2">
            <a:extLst>
              <a:ext uri="{FF2B5EF4-FFF2-40B4-BE49-F238E27FC236}">
                <a16:creationId xmlns:a16="http://schemas.microsoft.com/office/drawing/2014/main" id="{EC932F4D-487F-5B71-3638-36C479FDA871}"/>
              </a:ext>
            </a:extLst>
          </p:cNvPr>
          <p:cNvPicPr>
            <a:picLocks noChangeAspect="1"/>
          </p:cNvPicPr>
          <p:nvPr/>
        </p:nvPicPr>
        <p:blipFill>
          <a:blip r:embed="rId2"/>
          <a:stretch>
            <a:fillRect/>
          </a:stretch>
        </p:blipFill>
        <p:spPr>
          <a:xfrm>
            <a:off x="492822" y="1501118"/>
            <a:ext cx="5746044" cy="3814801"/>
          </a:xfrm>
          <a:prstGeom prst="rect">
            <a:avLst/>
          </a:prstGeom>
        </p:spPr>
      </p:pic>
    </p:spTree>
    <p:extLst>
      <p:ext uri="{BB962C8B-B14F-4D97-AF65-F5344CB8AC3E}">
        <p14:creationId xmlns:p14="http://schemas.microsoft.com/office/powerpoint/2010/main" val="2252911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02FF-C802-0A4A-82FC-7B75F8DBC320}"/>
              </a:ext>
            </a:extLst>
          </p:cNvPr>
          <p:cNvSpPr>
            <a:spLocks noGrp="1"/>
          </p:cNvSpPr>
          <p:nvPr>
            <p:ph type="title"/>
          </p:nvPr>
        </p:nvSpPr>
        <p:spPr/>
        <p:txBody>
          <a:bodyPr>
            <a:normAutofit/>
          </a:bodyPr>
          <a:lstStyle/>
          <a:p>
            <a:r>
              <a:rPr lang="en-US" sz="2800" dirty="0"/>
              <a:t>Physics-Informed Neural Networks for Low Reynolds Number Flows over Cylinder</a:t>
            </a:r>
          </a:p>
        </p:txBody>
      </p:sp>
      <p:pic>
        <p:nvPicPr>
          <p:cNvPr id="3" name="Picture 2">
            <a:extLst>
              <a:ext uri="{FF2B5EF4-FFF2-40B4-BE49-F238E27FC236}">
                <a16:creationId xmlns:a16="http://schemas.microsoft.com/office/drawing/2014/main" id="{219C224B-E3A0-CDDF-5B98-488EA78461C5}"/>
              </a:ext>
            </a:extLst>
          </p:cNvPr>
          <p:cNvPicPr>
            <a:picLocks noChangeAspect="1"/>
          </p:cNvPicPr>
          <p:nvPr/>
        </p:nvPicPr>
        <p:blipFill>
          <a:blip r:embed="rId2"/>
          <a:stretch>
            <a:fillRect/>
          </a:stretch>
        </p:blipFill>
        <p:spPr>
          <a:xfrm>
            <a:off x="661692" y="2729639"/>
            <a:ext cx="4601162" cy="3609168"/>
          </a:xfrm>
          <a:prstGeom prst="rect">
            <a:avLst/>
          </a:prstGeom>
        </p:spPr>
      </p:pic>
      <p:pic>
        <p:nvPicPr>
          <p:cNvPr id="4" name="Picture 3">
            <a:extLst>
              <a:ext uri="{FF2B5EF4-FFF2-40B4-BE49-F238E27FC236}">
                <a16:creationId xmlns:a16="http://schemas.microsoft.com/office/drawing/2014/main" id="{80872785-43F0-F9E1-1B48-74B638CAB631}"/>
              </a:ext>
            </a:extLst>
          </p:cNvPr>
          <p:cNvPicPr>
            <a:picLocks noChangeAspect="1"/>
          </p:cNvPicPr>
          <p:nvPr/>
        </p:nvPicPr>
        <p:blipFill>
          <a:blip r:embed="rId3"/>
          <a:stretch>
            <a:fillRect/>
          </a:stretch>
        </p:blipFill>
        <p:spPr>
          <a:xfrm>
            <a:off x="5767845" y="1968823"/>
            <a:ext cx="4406900" cy="2565400"/>
          </a:xfrm>
          <a:prstGeom prst="rect">
            <a:avLst/>
          </a:prstGeom>
        </p:spPr>
      </p:pic>
    </p:spTree>
    <p:extLst>
      <p:ext uri="{BB962C8B-B14F-4D97-AF65-F5344CB8AC3E}">
        <p14:creationId xmlns:p14="http://schemas.microsoft.com/office/powerpoint/2010/main" val="4068686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725AF-6124-EBAA-D7A3-6A5F308AE9B4}"/>
              </a:ext>
            </a:extLst>
          </p:cNvPr>
          <p:cNvSpPr>
            <a:spLocks noGrp="1"/>
          </p:cNvSpPr>
          <p:nvPr>
            <p:ph type="title"/>
          </p:nvPr>
        </p:nvSpPr>
        <p:spPr/>
        <p:txBody>
          <a:bodyPr>
            <a:normAutofit/>
          </a:bodyPr>
          <a:lstStyle/>
          <a:p>
            <a:r>
              <a:rPr lang="en-US" sz="2800" dirty="0"/>
              <a:t>Learning rigid-body simulators over implicit shapes for large-scale scenes and vision</a:t>
            </a:r>
          </a:p>
        </p:txBody>
      </p:sp>
      <p:pic>
        <p:nvPicPr>
          <p:cNvPr id="3" name="Picture 2">
            <a:extLst>
              <a:ext uri="{FF2B5EF4-FFF2-40B4-BE49-F238E27FC236}">
                <a16:creationId xmlns:a16="http://schemas.microsoft.com/office/drawing/2014/main" id="{0FA649D5-9972-3F4A-536E-E41181F9F86B}"/>
              </a:ext>
            </a:extLst>
          </p:cNvPr>
          <p:cNvPicPr>
            <a:picLocks noChangeAspect="1"/>
          </p:cNvPicPr>
          <p:nvPr/>
        </p:nvPicPr>
        <p:blipFill>
          <a:blip r:embed="rId2"/>
          <a:stretch>
            <a:fillRect/>
          </a:stretch>
        </p:blipFill>
        <p:spPr>
          <a:xfrm>
            <a:off x="607897" y="1690688"/>
            <a:ext cx="3594100" cy="3365500"/>
          </a:xfrm>
          <a:prstGeom prst="rect">
            <a:avLst/>
          </a:prstGeom>
        </p:spPr>
      </p:pic>
      <p:pic>
        <p:nvPicPr>
          <p:cNvPr id="4" name="Picture 3">
            <a:extLst>
              <a:ext uri="{FF2B5EF4-FFF2-40B4-BE49-F238E27FC236}">
                <a16:creationId xmlns:a16="http://schemas.microsoft.com/office/drawing/2014/main" id="{47D5C9F5-8C18-43B8-EDF3-17C7A5F6A766}"/>
              </a:ext>
            </a:extLst>
          </p:cNvPr>
          <p:cNvPicPr>
            <a:picLocks noChangeAspect="1"/>
          </p:cNvPicPr>
          <p:nvPr/>
        </p:nvPicPr>
        <p:blipFill>
          <a:blip r:embed="rId3"/>
          <a:stretch>
            <a:fillRect/>
          </a:stretch>
        </p:blipFill>
        <p:spPr>
          <a:xfrm>
            <a:off x="5646855" y="1727200"/>
            <a:ext cx="4686300" cy="1701800"/>
          </a:xfrm>
          <a:prstGeom prst="rect">
            <a:avLst/>
          </a:prstGeom>
        </p:spPr>
      </p:pic>
    </p:spTree>
    <p:extLst>
      <p:ext uri="{BB962C8B-B14F-4D97-AF65-F5344CB8AC3E}">
        <p14:creationId xmlns:p14="http://schemas.microsoft.com/office/powerpoint/2010/main" val="491871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143D-9BFB-BF6C-F33E-E5750C53404D}"/>
              </a:ext>
            </a:extLst>
          </p:cNvPr>
          <p:cNvSpPr>
            <a:spLocks noGrp="1"/>
          </p:cNvSpPr>
          <p:nvPr>
            <p:ph type="title"/>
          </p:nvPr>
        </p:nvSpPr>
        <p:spPr/>
        <p:txBody>
          <a:bodyPr>
            <a:normAutofit/>
          </a:bodyPr>
          <a:lstStyle/>
          <a:p>
            <a:r>
              <a:rPr lang="en-US" sz="2800" b="1" i="0" dirty="0">
                <a:solidFill>
                  <a:srgbClr val="1A1A1A"/>
                </a:solidFill>
                <a:effectLst/>
                <a:latin typeface="roboto" panose="02000000000000000000" pitchFamily="2" charset="0"/>
              </a:rPr>
              <a:t>Data-driven discovery of partial differential equations</a:t>
            </a:r>
            <a:br>
              <a:rPr lang="en-US" sz="2800" b="1" i="0" dirty="0">
                <a:solidFill>
                  <a:srgbClr val="1A1A1A"/>
                </a:solidFill>
                <a:effectLst/>
                <a:latin typeface="roboto" panose="02000000000000000000" pitchFamily="2" charset="0"/>
              </a:rPr>
            </a:br>
            <a:endParaRPr lang="en-US" sz="2800" dirty="0"/>
          </a:p>
        </p:txBody>
      </p:sp>
      <p:pic>
        <p:nvPicPr>
          <p:cNvPr id="3" name="Picture 2">
            <a:extLst>
              <a:ext uri="{FF2B5EF4-FFF2-40B4-BE49-F238E27FC236}">
                <a16:creationId xmlns:a16="http://schemas.microsoft.com/office/drawing/2014/main" id="{30862830-1D3B-6073-7B2C-1126BE8FC98F}"/>
              </a:ext>
            </a:extLst>
          </p:cNvPr>
          <p:cNvPicPr>
            <a:picLocks noChangeAspect="1"/>
          </p:cNvPicPr>
          <p:nvPr/>
        </p:nvPicPr>
        <p:blipFill>
          <a:blip r:embed="rId2"/>
          <a:stretch>
            <a:fillRect/>
          </a:stretch>
        </p:blipFill>
        <p:spPr>
          <a:xfrm>
            <a:off x="737994" y="1447800"/>
            <a:ext cx="5118100" cy="3048000"/>
          </a:xfrm>
          <a:prstGeom prst="rect">
            <a:avLst/>
          </a:prstGeom>
        </p:spPr>
      </p:pic>
      <p:pic>
        <p:nvPicPr>
          <p:cNvPr id="4" name="Picture 3">
            <a:extLst>
              <a:ext uri="{FF2B5EF4-FFF2-40B4-BE49-F238E27FC236}">
                <a16:creationId xmlns:a16="http://schemas.microsoft.com/office/drawing/2014/main" id="{B7232DDD-B126-DD7C-4127-98E851A8D009}"/>
              </a:ext>
            </a:extLst>
          </p:cNvPr>
          <p:cNvPicPr>
            <a:picLocks noChangeAspect="1"/>
          </p:cNvPicPr>
          <p:nvPr/>
        </p:nvPicPr>
        <p:blipFill>
          <a:blip r:embed="rId3"/>
          <a:stretch>
            <a:fillRect/>
          </a:stretch>
        </p:blipFill>
        <p:spPr>
          <a:xfrm>
            <a:off x="8669580" y="1447800"/>
            <a:ext cx="2540000" cy="2692400"/>
          </a:xfrm>
          <a:prstGeom prst="rect">
            <a:avLst/>
          </a:prstGeom>
        </p:spPr>
      </p:pic>
      <p:pic>
        <p:nvPicPr>
          <p:cNvPr id="5" name="Picture 4">
            <a:extLst>
              <a:ext uri="{FF2B5EF4-FFF2-40B4-BE49-F238E27FC236}">
                <a16:creationId xmlns:a16="http://schemas.microsoft.com/office/drawing/2014/main" id="{D22CF9C7-4F25-0550-83EB-CD2D8A743FB7}"/>
              </a:ext>
            </a:extLst>
          </p:cNvPr>
          <p:cNvPicPr>
            <a:picLocks noChangeAspect="1"/>
          </p:cNvPicPr>
          <p:nvPr/>
        </p:nvPicPr>
        <p:blipFill>
          <a:blip r:embed="rId4"/>
          <a:stretch>
            <a:fillRect/>
          </a:stretch>
        </p:blipFill>
        <p:spPr>
          <a:xfrm>
            <a:off x="3290694" y="4918075"/>
            <a:ext cx="5130800" cy="3149600"/>
          </a:xfrm>
          <a:prstGeom prst="rect">
            <a:avLst/>
          </a:prstGeom>
        </p:spPr>
      </p:pic>
    </p:spTree>
    <p:extLst>
      <p:ext uri="{BB962C8B-B14F-4D97-AF65-F5344CB8AC3E}">
        <p14:creationId xmlns:p14="http://schemas.microsoft.com/office/powerpoint/2010/main" val="998092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eep neural network methods for solving forward and inverse ...">
            <a:extLst>
              <a:ext uri="{FF2B5EF4-FFF2-40B4-BE49-F238E27FC236}">
                <a16:creationId xmlns:a16="http://schemas.microsoft.com/office/drawing/2014/main" id="{B369C780-97B3-B7BA-8540-D3E371042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59" y="447490"/>
            <a:ext cx="5534959" cy="36580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ansport of Organic Volatiles through Paper: Physics-Informed Neural  Networks for Solving Inverse and Forward Problems | Transport in Porous  Media">
            <a:extLst>
              <a:ext uri="{FF2B5EF4-FFF2-40B4-BE49-F238E27FC236}">
                <a16:creationId xmlns:a16="http://schemas.microsoft.com/office/drawing/2014/main" id="{6393B646-E9DF-CE4A-478A-73124F802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647" y="447490"/>
            <a:ext cx="4349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ep neural network approach to forward-inverse problems">
            <a:extLst>
              <a:ext uri="{FF2B5EF4-FFF2-40B4-BE49-F238E27FC236}">
                <a16:creationId xmlns:a16="http://schemas.microsoft.com/office/drawing/2014/main" id="{CF5A4291-B2B9-BB19-D8CD-0390B778D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00" y="3895910"/>
            <a:ext cx="48514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5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2514CD-7EA5-1F1C-105A-A953117DAEB3}"/>
              </a:ext>
            </a:extLst>
          </p:cNvPr>
          <p:cNvSpPr txBox="1"/>
          <p:nvPr/>
        </p:nvSpPr>
        <p:spPr>
          <a:xfrm>
            <a:off x="409303" y="363422"/>
            <a:ext cx="8334103" cy="523220"/>
          </a:xfrm>
          <a:prstGeom prst="rect">
            <a:avLst/>
          </a:prstGeom>
          <a:noFill/>
        </p:spPr>
        <p:txBody>
          <a:bodyPr wrap="square">
            <a:spAutoFit/>
          </a:bodyPr>
          <a:lstStyle/>
          <a:p>
            <a:r>
              <a:rPr lang="en-US" sz="2800" dirty="0"/>
              <a:t>What makes PINNs a powerful modeling framework?</a:t>
            </a:r>
          </a:p>
        </p:txBody>
      </p:sp>
      <p:sp>
        <p:nvSpPr>
          <p:cNvPr id="9" name="TextBox 8">
            <a:extLst>
              <a:ext uri="{FF2B5EF4-FFF2-40B4-BE49-F238E27FC236}">
                <a16:creationId xmlns:a16="http://schemas.microsoft.com/office/drawing/2014/main" id="{B19F1EC1-F977-6072-FFAF-86448A817B6D}"/>
              </a:ext>
            </a:extLst>
          </p:cNvPr>
          <p:cNvSpPr txBox="1"/>
          <p:nvPr/>
        </p:nvSpPr>
        <p:spPr>
          <a:xfrm>
            <a:off x="409303" y="1047486"/>
            <a:ext cx="6148250" cy="19035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t>Approximate solutions to complex physical system dynamics- PDEs, non-linear equation etc.</a:t>
            </a:r>
          </a:p>
          <a:p>
            <a:pPr>
              <a:lnSpc>
                <a:spcPct val="150000"/>
              </a:lnSpc>
            </a:pPr>
            <a:endParaRPr lang="en-US" sz="1600" dirty="0"/>
          </a:p>
          <a:p>
            <a:pPr marL="285750" indent="-285750">
              <a:lnSpc>
                <a:spcPct val="150000"/>
              </a:lnSpc>
              <a:buFont typeface="Arial" panose="020B0604020202020204" pitchFamily="34" charset="0"/>
              <a:buChar char="•"/>
            </a:pPr>
            <a:r>
              <a:rPr lang="en-US" sz="1600" dirty="0"/>
              <a:t>Solve inverse problems from limited data- such as estimating model parameters, initial states etc.</a:t>
            </a:r>
          </a:p>
        </p:txBody>
      </p:sp>
      <p:grpSp>
        <p:nvGrpSpPr>
          <p:cNvPr id="18" name="Group 17">
            <a:extLst>
              <a:ext uri="{FF2B5EF4-FFF2-40B4-BE49-F238E27FC236}">
                <a16:creationId xmlns:a16="http://schemas.microsoft.com/office/drawing/2014/main" id="{9A38D5E6-7D52-686D-9375-690C13AAFDE5}"/>
              </a:ext>
            </a:extLst>
          </p:cNvPr>
          <p:cNvGrpSpPr/>
          <p:nvPr/>
        </p:nvGrpSpPr>
        <p:grpSpPr>
          <a:xfrm>
            <a:off x="6470471" y="1211918"/>
            <a:ext cx="5120892" cy="510225"/>
            <a:chOff x="774809" y="2010256"/>
            <a:chExt cx="5120892" cy="510225"/>
          </a:xfrm>
        </p:grpSpPr>
        <p:sp>
          <p:nvSpPr>
            <p:cNvPr id="12" name="Rounded Rectangle 11">
              <a:extLst>
                <a:ext uri="{FF2B5EF4-FFF2-40B4-BE49-F238E27FC236}">
                  <a16:creationId xmlns:a16="http://schemas.microsoft.com/office/drawing/2014/main" id="{5566B990-210C-7995-7EB0-A9DEA569F4E5}"/>
                </a:ext>
              </a:extLst>
            </p:cNvPr>
            <p:cNvSpPr/>
            <p:nvPr/>
          </p:nvSpPr>
          <p:spPr>
            <a:xfrm>
              <a:off x="774809" y="2010257"/>
              <a:ext cx="1332666" cy="510224"/>
            </a:xfrm>
            <a:prstGeom prst="round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Training Data</a:t>
              </a:r>
            </a:p>
            <a:p>
              <a:pPr algn="ctr"/>
              <a:r>
                <a:rPr lang="en-US" sz="1400" dirty="0">
                  <a:solidFill>
                    <a:sysClr val="windowText" lastClr="000000"/>
                  </a:solidFill>
                </a:rPr>
                <a:t>(X , t)</a:t>
              </a:r>
            </a:p>
          </p:txBody>
        </p:sp>
        <p:sp>
          <p:nvSpPr>
            <p:cNvPr id="14" name="Rounded Rectangle 13">
              <a:extLst>
                <a:ext uri="{FF2B5EF4-FFF2-40B4-BE49-F238E27FC236}">
                  <a16:creationId xmlns:a16="http://schemas.microsoft.com/office/drawing/2014/main" id="{829E5F4D-F55E-3151-824B-BC0B9FA12072}"/>
                </a:ext>
              </a:extLst>
            </p:cNvPr>
            <p:cNvSpPr/>
            <p:nvPr/>
          </p:nvSpPr>
          <p:spPr>
            <a:xfrm>
              <a:off x="2686337" y="2010256"/>
              <a:ext cx="1167205" cy="510223"/>
            </a:xfrm>
            <a:prstGeom prst="roundRect">
              <a:avLst/>
            </a:prstGeom>
            <a:noFill/>
            <a:ln w="57150">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PINN model</a:t>
              </a:r>
            </a:p>
          </p:txBody>
        </p:sp>
        <p:sp>
          <p:nvSpPr>
            <p:cNvPr id="15" name="Rounded Rectangle 14">
              <a:extLst>
                <a:ext uri="{FF2B5EF4-FFF2-40B4-BE49-F238E27FC236}">
                  <a16:creationId xmlns:a16="http://schemas.microsoft.com/office/drawing/2014/main" id="{E62E29B9-72BD-8F5D-3EE4-50B98E4284E1}"/>
                </a:ext>
              </a:extLst>
            </p:cNvPr>
            <p:cNvSpPr/>
            <p:nvPr/>
          </p:nvSpPr>
          <p:spPr>
            <a:xfrm>
              <a:off x="4423696" y="2010257"/>
              <a:ext cx="1472005" cy="510222"/>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Approx Solution (U</a:t>
              </a:r>
              <a:r>
                <a:rPr lang="el-GR" sz="1400" baseline="-25000" dirty="0">
                  <a:solidFill>
                    <a:sysClr val="windowText" lastClr="000000"/>
                  </a:solidFill>
                </a:rPr>
                <a:t>θ</a:t>
              </a:r>
              <a:r>
                <a:rPr lang="el-GR" sz="1400" dirty="0">
                  <a:solidFill>
                    <a:sysClr val="windowText" lastClr="000000"/>
                  </a:solidFill>
                </a:rPr>
                <a:t>​)</a:t>
              </a:r>
              <a:endParaRPr lang="en-US" sz="1400" dirty="0">
                <a:solidFill>
                  <a:sysClr val="windowText" lastClr="000000"/>
                </a:solidFill>
              </a:endParaRPr>
            </a:p>
          </p:txBody>
        </p:sp>
        <p:sp>
          <p:nvSpPr>
            <p:cNvPr id="16" name="Right Arrow 15">
              <a:extLst>
                <a:ext uri="{FF2B5EF4-FFF2-40B4-BE49-F238E27FC236}">
                  <a16:creationId xmlns:a16="http://schemas.microsoft.com/office/drawing/2014/main" id="{28EC7587-D0D5-D4F4-BAD5-DD32FDC70359}"/>
                </a:ext>
              </a:extLst>
            </p:cNvPr>
            <p:cNvSpPr/>
            <p:nvPr/>
          </p:nvSpPr>
          <p:spPr>
            <a:xfrm>
              <a:off x="2198913" y="2185851"/>
              <a:ext cx="404949" cy="129350"/>
            </a:xfrm>
            <a:prstGeom prst="right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9848A371-EDAD-4DB0-459D-4FEBD07E1D9F}"/>
                </a:ext>
              </a:extLst>
            </p:cNvPr>
            <p:cNvSpPr/>
            <p:nvPr/>
          </p:nvSpPr>
          <p:spPr>
            <a:xfrm>
              <a:off x="3936017" y="2190064"/>
              <a:ext cx="404949" cy="129350"/>
            </a:xfrm>
            <a:prstGeom prst="right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A3FA539-981C-5437-A648-BCB5F8393C6C}"/>
              </a:ext>
            </a:extLst>
          </p:cNvPr>
          <p:cNvGrpSpPr/>
          <p:nvPr/>
        </p:nvGrpSpPr>
        <p:grpSpPr>
          <a:xfrm>
            <a:off x="6470470" y="2083125"/>
            <a:ext cx="5441769" cy="945271"/>
            <a:chOff x="618309" y="1777890"/>
            <a:chExt cx="5441769" cy="945271"/>
          </a:xfrm>
        </p:grpSpPr>
        <p:sp>
          <p:nvSpPr>
            <p:cNvPr id="20" name="Rounded Rectangle 19">
              <a:extLst>
                <a:ext uri="{FF2B5EF4-FFF2-40B4-BE49-F238E27FC236}">
                  <a16:creationId xmlns:a16="http://schemas.microsoft.com/office/drawing/2014/main" id="{4ED189CE-E353-B98A-E7D0-F53B596F39A1}"/>
                </a:ext>
              </a:extLst>
            </p:cNvPr>
            <p:cNvSpPr/>
            <p:nvPr/>
          </p:nvSpPr>
          <p:spPr>
            <a:xfrm>
              <a:off x="618309" y="2010256"/>
              <a:ext cx="1489165" cy="538551"/>
            </a:xfrm>
            <a:prstGeom prst="round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Sparse Data </a:t>
              </a:r>
            </a:p>
            <a:p>
              <a:pPr algn="ctr"/>
              <a:r>
                <a:rPr lang="en-US" sz="1400" dirty="0">
                  <a:solidFill>
                    <a:sysClr val="windowText" lastClr="000000"/>
                  </a:solidFill>
                </a:rPr>
                <a:t>(X, t, U</a:t>
              </a:r>
              <a:r>
                <a:rPr lang="en-US" sz="1400" baseline="-25000" dirty="0">
                  <a:solidFill>
                    <a:sysClr val="windowText" lastClr="000000"/>
                  </a:solidFill>
                </a:rPr>
                <a:t>measured</a:t>
              </a:r>
              <a:r>
                <a:rPr lang="en-US" sz="1400" dirty="0">
                  <a:solidFill>
                    <a:sysClr val="windowText" lastClr="000000"/>
                  </a:solidFill>
                </a:rPr>
                <a:t>)</a:t>
              </a:r>
            </a:p>
          </p:txBody>
        </p:sp>
        <p:sp>
          <p:nvSpPr>
            <p:cNvPr id="21" name="Rounded Rectangle 20">
              <a:extLst>
                <a:ext uri="{FF2B5EF4-FFF2-40B4-BE49-F238E27FC236}">
                  <a16:creationId xmlns:a16="http://schemas.microsoft.com/office/drawing/2014/main" id="{97E19C8E-A38E-8309-E6BE-6016A8025E37}"/>
                </a:ext>
              </a:extLst>
            </p:cNvPr>
            <p:cNvSpPr/>
            <p:nvPr/>
          </p:nvSpPr>
          <p:spPr>
            <a:xfrm>
              <a:off x="2686337" y="2010257"/>
              <a:ext cx="1167205" cy="538550"/>
            </a:xfrm>
            <a:prstGeom prst="roundRect">
              <a:avLst/>
            </a:prstGeom>
            <a:noFill/>
            <a:ln w="57150">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PINN model</a:t>
              </a:r>
            </a:p>
          </p:txBody>
        </p:sp>
        <p:sp>
          <p:nvSpPr>
            <p:cNvPr id="22" name="Rounded Rectangle 21">
              <a:extLst>
                <a:ext uri="{FF2B5EF4-FFF2-40B4-BE49-F238E27FC236}">
                  <a16:creationId xmlns:a16="http://schemas.microsoft.com/office/drawing/2014/main" id="{E16083A8-D82D-B6C2-B53B-FE1D6B52E780}"/>
                </a:ext>
              </a:extLst>
            </p:cNvPr>
            <p:cNvSpPr/>
            <p:nvPr/>
          </p:nvSpPr>
          <p:spPr>
            <a:xfrm>
              <a:off x="4432405" y="1777890"/>
              <a:ext cx="1627673" cy="945271"/>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Estimate Physics Parameters</a:t>
              </a:r>
            </a:p>
            <a:p>
              <a:pPr algn="ctr"/>
              <a:r>
                <a:rPr lang="en-US" sz="1400" dirty="0">
                  <a:solidFill>
                    <a:sysClr val="windowText" lastClr="000000"/>
                  </a:solidFill>
                </a:rPr>
                <a:t>+</a:t>
              </a:r>
            </a:p>
            <a:p>
              <a:pPr algn="ctr"/>
              <a:r>
                <a:rPr lang="en-US" sz="1400" dirty="0">
                  <a:solidFill>
                    <a:sysClr val="windowText" lastClr="000000"/>
                  </a:solidFill>
                </a:rPr>
                <a:t>Full Solution (U</a:t>
              </a:r>
              <a:r>
                <a:rPr lang="el-GR" sz="1400" baseline="-25000" dirty="0">
                  <a:solidFill>
                    <a:sysClr val="windowText" lastClr="000000"/>
                  </a:solidFill>
                </a:rPr>
                <a:t>θ</a:t>
              </a:r>
              <a:r>
                <a:rPr lang="el-GR" sz="1400" dirty="0">
                  <a:solidFill>
                    <a:sysClr val="windowText" lastClr="000000"/>
                  </a:solidFill>
                </a:rPr>
                <a:t>​)</a:t>
              </a:r>
              <a:endParaRPr lang="en-US" sz="1400" dirty="0">
                <a:solidFill>
                  <a:sysClr val="windowText" lastClr="000000"/>
                </a:solidFill>
              </a:endParaRPr>
            </a:p>
          </p:txBody>
        </p:sp>
        <p:sp>
          <p:nvSpPr>
            <p:cNvPr id="23" name="Right Arrow 22">
              <a:extLst>
                <a:ext uri="{FF2B5EF4-FFF2-40B4-BE49-F238E27FC236}">
                  <a16:creationId xmlns:a16="http://schemas.microsoft.com/office/drawing/2014/main" id="{3F6BF787-EA5A-FC32-E14B-1F364AE58433}"/>
                </a:ext>
              </a:extLst>
            </p:cNvPr>
            <p:cNvSpPr/>
            <p:nvPr/>
          </p:nvSpPr>
          <p:spPr>
            <a:xfrm>
              <a:off x="2198913" y="2185851"/>
              <a:ext cx="404949" cy="129350"/>
            </a:xfrm>
            <a:prstGeom prst="right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1F48E9E9-0A6A-7C58-9B6F-40DD04E5E188}"/>
                </a:ext>
              </a:extLst>
            </p:cNvPr>
            <p:cNvSpPr/>
            <p:nvPr/>
          </p:nvSpPr>
          <p:spPr>
            <a:xfrm>
              <a:off x="3936017" y="2190064"/>
              <a:ext cx="404949" cy="129350"/>
            </a:xfrm>
            <a:prstGeom prst="right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B93F510E-0BB5-2999-4666-FF385F53BB9A}"/>
              </a:ext>
            </a:extLst>
          </p:cNvPr>
          <p:cNvSpPr txBox="1"/>
          <p:nvPr/>
        </p:nvSpPr>
        <p:spPr>
          <a:xfrm>
            <a:off x="6422778" y="3166663"/>
            <a:ext cx="5398644" cy="3015890"/>
          </a:xfrm>
          <a:prstGeom prst="rect">
            <a:avLst/>
          </a:prstGeom>
          <a:noFill/>
        </p:spPr>
        <p:txBody>
          <a:bodyPr wrap="square">
            <a:spAutoFit/>
          </a:bodyPr>
          <a:lstStyle/>
          <a:p>
            <a:pPr>
              <a:lnSpc>
                <a:spcPct val="150000"/>
              </a:lnSpc>
            </a:pPr>
            <a:r>
              <a:rPr lang="en-US" sz="1600" b="1" u="sng" dirty="0"/>
              <a:t>Advantages Over Pure Data-Driven Models</a:t>
            </a:r>
          </a:p>
          <a:p>
            <a:pPr marL="285750" indent="-285750">
              <a:lnSpc>
                <a:spcPct val="150000"/>
              </a:lnSpc>
              <a:buFont typeface="Arial" panose="020B0604020202020204" pitchFamily="34" charset="0"/>
              <a:buChar char="•"/>
            </a:pPr>
            <a:r>
              <a:rPr lang="en-US" sz="1400" b="1" dirty="0"/>
              <a:t>Enhanced Generalization</a:t>
            </a:r>
            <a:r>
              <a:rPr lang="en-US" sz="1400" dirty="0"/>
              <a:t> – Incorporates physical constraints, improving accuracy, stability, and reliability</a:t>
            </a:r>
          </a:p>
          <a:p>
            <a:pPr marL="285750" indent="-285750">
              <a:lnSpc>
                <a:spcPct val="150000"/>
              </a:lnSpc>
              <a:buFont typeface="Arial" panose="020B0604020202020204" pitchFamily="34" charset="0"/>
              <a:buChar char="•"/>
            </a:pPr>
            <a:r>
              <a:rPr lang="en-US" sz="1400" b="1" dirty="0"/>
              <a:t>Reduced Data Dependency</a:t>
            </a:r>
            <a:r>
              <a:rPr lang="en-US" sz="1400" dirty="0"/>
              <a:t> – Leverages physics-based learning to compensate for sparse or noisy data</a:t>
            </a:r>
          </a:p>
          <a:p>
            <a:pPr marL="285750" indent="-285750">
              <a:lnSpc>
                <a:spcPct val="150000"/>
              </a:lnSpc>
              <a:buFont typeface="Arial" panose="020B0604020202020204" pitchFamily="34" charset="0"/>
              <a:buChar char="•"/>
            </a:pPr>
            <a:r>
              <a:rPr lang="en-US" sz="1400" b="1" dirty="0"/>
              <a:t>Improved Interpretability</a:t>
            </a:r>
            <a:r>
              <a:rPr lang="en-US" sz="1400" dirty="0"/>
              <a:t> – Enables extraction of meaningful physical insights from model predictions.</a:t>
            </a:r>
          </a:p>
          <a:p>
            <a:pPr marL="285750" indent="-285750">
              <a:lnSpc>
                <a:spcPct val="150000"/>
              </a:lnSpc>
              <a:buFont typeface="Arial" panose="020B0604020202020204" pitchFamily="34" charset="0"/>
              <a:buChar char="•"/>
            </a:pPr>
            <a:endParaRPr lang="en-US" sz="1400" b="1" dirty="0"/>
          </a:p>
          <a:p>
            <a:pPr>
              <a:lnSpc>
                <a:spcPct val="150000"/>
              </a:lnSpc>
            </a:pPr>
            <a:endParaRPr lang="en-US" sz="1400" b="1" dirty="0"/>
          </a:p>
        </p:txBody>
      </p:sp>
      <p:sp>
        <p:nvSpPr>
          <p:cNvPr id="27" name="TextBox 26">
            <a:extLst>
              <a:ext uri="{FF2B5EF4-FFF2-40B4-BE49-F238E27FC236}">
                <a16:creationId xmlns:a16="http://schemas.microsoft.com/office/drawing/2014/main" id="{227EF52E-0775-9729-54F1-29CDED707060}"/>
              </a:ext>
            </a:extLst>
          </p:cNvPr>
          <p:cNvSpPr txBox="1"/>
          <p:nvPr/>
        </p:nvSpPr>
        <p:spPr>
          <a:xfrm>
            <a:off x="478877" y="3225382"/>
            <a:ext cx="5497170" cy="3339056"/>
          </a:xfrm>
          <a:prstGeom prst="rect">
            <a:avLst/>
          </a:prstGeom>
          <a:noFill/>
        </p:spPr>
        <p:txBody>
          <a:bodyPr wrap="square">
            <a:spAutoFit/>
          </a:bodyPr>
          <a:lstStyle/>
          <a:p>
            <a:pPr>
              <a:lnSpc>
                <a:spcPct val="150000"/>
              </a:lnSpc>
            </a:pPr>
            <a:r>
              <a:rPr lang="en-US" sz="1600" b="1" u="sng" dirty="0"/>
              <a:t>Advantages Over Traditional Numerical Methods</a:t>
            </a:r>
          </a:p>
          <a:p>
            <a:pPr marL="285750" indent="-285750">
              <a:lnSpc>
                <a:spcPct val="150000"/>
              </a:lnSpc>
              <a:buFont typeface="Arial" panose="020B0604020202020204" pitchFamily="34" charset="0"/>
              <a:buChar char="•"/>
            </a:pPr>
            <a:r>
              <a:rPr lang="en-US" sz="1400" b="1" dirty="0"/>
              <a:t>Fast Inference</a:t>
            </a:r>
            <a:r>
              <a:rPr lang="en-US" sz="1400" dirty="0"/>
              <a:t>– A trained PINN provides near-instantaneous predictions without the need for iterative numerical solvers</a:t>
            </a:r>
          </a:p>
          <a:p>
            <a:pPr marL="285750" indent="-285750">
              <a:lnSpc>
                <a:spcPct val="150000"/>
              </a:lnSpc>
              <a:buFont typeface="Arial" panose="020B0604020202020204" pitchFamily="34" charset="0"/>
              <a:buChar char="•"/>
            </a:pPr>
            <a:r>
              <a:rPr lang="en-US" sz="1400" b="1" dirty="0"/>
              <a:t>Robust to Experimental Data</a:t>
            </a:r>
            <a:r>
              <a:rPr lang="en-US" sz="1400" dirty="0"/>
              <a:t> – Capable of integrating experimental data with physics constraints</a:t>
            </a:r>
          </a:p>
          <a:p>
            <a:pPr marL="285750" indent="-285750">
              <a:lnSpc>
                <a:spcPct val="150000"/>
              </a:lnSpc>
              <a:buFont typeface="Arial" panose="020B0604020202020204" pitchFamily="34" charset="0"/>
              <a:buChar char="•"/>
            </a:pPr>
            <a:r>
              <a:rPr lang="en-US" sz="1400" b="1" dirty="0"/>
              <a:t>Unified Framework</a:t>
            </a:r>
            <a:r>
              <a:rPr lang="en-US" sz="1400" dirty="0"/>
              <a:t> – Can solve multi-physics and coupled PDE problems within a single model.</a:t>
            </a:r>
          </a:p>
          <a:p>
            <a:pPr marL="285750" indent="-285750">
              <a:lnSpc>
                <a:spcPct val="150000"/>
              </a:lnSpc>
              <a:buFont typeface="Arial" panose="020B0604020202020204" pitchFamily="34" charset="0"/>
              <a:buChar char="•"/>
            </a:pPr>
            <a:r>
              <a:rPr lang="en-US" sz="1400" b="1" dirty="0"/>
              <a:t>Mesh-Free Solution</a:t>
            </a:r>
            <a:r>
              <a:rPr lang="en-US" sz="1400" dirty="0"/>
              <a:t> – PINNs provide continuous solutions without requiring a predefined grid.</a:t>
            </a:r>
          </a:p>
          <a:p>
            <a:pPr marL="285750" indent="-285750">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387525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8208B-47CB-522F-E403-16423637766D}"/>
              </a:ext>
            </a:extLst>
          </p:cNvPr>
          <p:cNvPicPr>
            <a:picLocks noChangeAspect="1"/>
          </p:cNvPicPr>
          <p:nvPr/>
        </p:nvPicPr>
        <p:blipFill>
          <a:blip r:embed="rId2"/>
          <a:stretch>
            <a:fillRect/>
          </a:stretch>
        </p:blipFill>
        <p:spPr>
          <a:xfrm>
            <a:off x="6997149" y="340265"/>
            <a:ext cx="4647596" cy="2878371"/>
          </a:xfrm>
          <a:prstGeom prst="rect">
            <a:avLst/>
          </a:prstGeom>
        </p:spPr>
      </p:pic>
      <p:sp>
        <p:nvSpPr>
          <p:cNvPr id="4" name="TextBox 3">
            <a:extLst>
              <a:ext uri="{FF2B5EF4-FFF2-40B4-BE49-F238E27FC236}">
                <a16:creationId xmlns:a16="http://schemas.microsoft.com/office/drawing/2014/main" id="{736402E2-20BA-9FBD-4C3C-7F6C5B3D68D5}"/>
              </a:ext>
            </a:extLst>
          </p:cNvPr>
          <p:cNvSpPr txBox="1"/>
          <p:nvPr/>
        </p:nvSpPr>
        <p:spPr>
          <a:xfrm>
            <a:off x="383770" y="902034"/>
            <a:ext cx="5449685" cy="3046988"/>
          </a:xfrm>
          <a:prstGeom prst="rect">
            <a:avLst/>
          </a:prstGeom>
          <a:noFill/>
        </p:spPr>
        <p:txBody>
          <a:bodyPr wrap="square">
            <a:spAutoFit/>
          </a:bodyPr>
          <a:lstStyle/>
          <a:p>
            <a:pPr algn="l" fontAlgn="base">
              <a:spcBef>
                <a:spcPts val="1200"/>
              </a:spcBef>
            </a:pPr>
            <a:r>
              <a:rPr lang="en-IL" sz="1600" b="1" kern="0" dirty="0">
                <a:effectLst/>
                <a:ea typeface="Times New Roman" panose="02020603050405020304" pitchFamily="18" charset="0"/>
                <a:cs typeface="Times New Roman" panose="02020603050405020304" pitchFamily="18" charset="0"/>
              </a:rPr>
              <a:t>	</a:t>
            </a:r>
            <a:r>
              <a:rPr lang="en-IL" b="1" kern="0" dirty="0">
                <a:effectLst/>
                <a:ea typeface="Times New Roman" panose="02020603050405020304" pitchFamily="18" charset="0"/>
                <a:cs typeface="Times New Roman" panose="02020603050405020304" pitchFamily="18" charset="0"/>
              </a:rPr>
              <a:t>Fluid dynamics</a:t>
            </a:r>
          </a:p>
          <a:p>
            <a:pPr marL="285750" indent="-285750" fontAlgn="base">
              <a:spcBef>
                <a:spcPts val="1200"/>
              </a:spcBef>
              <a:buFont typeface="Arial" panose="020B0604020202020204" pitchFamily="34" charset="0"/>
              <a:buChar char="•"/>
            </a:pPr>
            <a:r>
              <a:rPr lang="en-US" sz="1600" dirty="0"/>
              <a:t>Modeling turbulence, aerodynamics, weather prediction from sparse experimental data</a:t>
            </a:r>
          </a:p>
          <a:p>
            <a:pPr marL="285750" indent="-285750" fontAlgn="base">
              <a:spcBef>
                <a:spcPts val="1200"/>
              </a:spcBef>
              <a:buFont typeface="Arial" panose="020B0604020202020204" pitchFamily="34" charset="0"/>
              <a:buChar char="•"/>
            </a:pPr>
            <a:r>
              <a:rPr lang="en-US" sz="1600" dirty="0"/>
              <a:t>Handles irregular geometries and multi-physics problems better than traditional methods</a:t>
            </a:r>
            <a:endParaRPr lang="en-US" sz="1600" b="1" dirty="0">
              <a:solidFill>
                <a:srgbClr val="1A1A1A"/>
              </a:solidFill>
            </a:endParaRPr>
          </a:p>
          <a:p>
            <a:pPr algn="l" fontAlgn="base">
              <a:spcBef>
                <a:spcPts val="1200"/>
              </a:spcBef>
            </a:pPr>
            <a:r>
              <a:rPr lang="en-US" sz="1600" i="1" dirty="0">
                <a:solidFill>
                  <a:srgbClr val="1A1A1A"/>
                </a:solidFill>
                <a:effectLst/>
              </a:rPr>
              <a:t>“Using Physics-Informed Deep Learning for Flow  and Transport in Porous Media</a:t>
            </a:r>
          </a:p>
          <a:p>
            <a:pPr fontAlgn="base">
              <a:spcBef>
                <a:spcPts val="1200"/>
              </a:spcBef>
            </a:pPr>
            <a:r>
              <a:rPr lang="en-US" sz="1200" i="0" dirty="0" err="1">
                <a:solidFill>
                  <a:srgbClr val="000000"/>
                </a:solidFill>
                <a:effectLst/>
              </a:rPr>
              <a:t>Fraces</a:t>
            </a:r>
            <a:r>
              <a:rPr lang="en-US" sz="1200" i="0" dirty="0">
                <a:solidFill>
                  <a:srgbClr val="000000"/>
                </a:solidFill>
                <a:effectLst/>
              </a:rPr>
              <a:t> at al. by NVIDIA 2021.</a:t>
            </a:r>
          </a:p>
          <a:p>
            <a:pPr algn="l" fontAlgn="base">
              <a:spcBef>
                <a:spcPts val="1200"/>
              </a:spcBef>
            </a:pPr>
            <a:endParaRPr lang="en-US" sz="1600" b="1" i="0" dirty="0">
              <a:solidFill>
                <a:srgbClr val="1A1A1A"/>
              </a:solidFill>
              <a:effectLst/>
            </a:endParaRPr>
          </a:p>
        </p:txBody>
      </p:sp>
      <p:pic>
        <p:nvPicPr>
          <p:cNvPr id="4098" name="Picture 2" descr="Refer to caption">
            <a:extLst>
              <a:ext uri="{FF2B5EF4-FFF2-40B4-BE49-F238E27FC236}">
                <a16:creationId xmlns:a16="http://schemas.microsoft.com/office/drawing/2014/main" id="{A289878B-5E77-B41C-C5C7-8C8D03674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97390"/>
            <a:ext cx="5775959" cy="30203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ACB1A2-2A0F-F565-C7E3-C71C1D9FA796}"/>
              </a:ext>
            </a:extLst>
          </p:cNvPr>
          <p:cNvSpPr txBox="1"/>
          <p:nvPr/>
        </p:nvSpPr>
        <p:spPr>
          <a:xfrm>
            <a:off x="646315" y="288761"/>
            <a:ext cx="6097384" cy="523220"/>
          </a:xfrm>
          <a:prstGeom prst="rect">
            <a:avLst/>
          </a:prstGeom>
          <a:noFill/>
        </p:spPr>
        <p:txBody>
          <a:bodyPr wrap="square">
            <a:spAutoFit/>
          </a:bodyPr>
          <a:lstStyle/>
          <a:p>
            <a:r>
              <a:rPr lang="en-US" sz="2800" dirty="0">
                <a:latin typeface="+mj-lt"/>
              </a:rPr>
              <a:t>Real-World Applications of PINNs</a:t>
            </a:r>
          </a:p>
        </p:txBody>
      </p:sp>
      <p:sp>
        <p:nvSpPr>
          <p:cNvPr id="9" name="TextBox 8">
            <a:extLst>
              <a:ext uri="{FF2B5EF4-FFF2-40B4-BE49-F238E27FC236}">
                <a16:creationId xmlns:a16="http://schemas.microsoft.com/office/drawing/2014/main" id="{03A2BD71-44C1-259D-C6E6-0E08B0ADF1BE}"/>
              </a:ext>
            </a:extLst>
          </p:cNvPr>
          <p:cNvSpPr txBox="1"/>
          <p:nvPr/>
        </p:nvSpPr>
        <p:spPr>
          <a:xfrm>
            <a:off x="383770" y="3680191"/>
            <a:ext cx="5449685" cy="3046988"/>
          </a:xfrm>
          <a:prstGeom prst="rect">
            <a:avLst/>
          </a:prstGeom>
          <a:noFill/>
        </p:spPr>
        <p:txBody>
          <a:bodyPr wrap="square">
            <a:spAutoFit/>
          </a:bodyPr>
          <a:lstStyle/>
          <a:p>
            <a:pPr algn="l" fontAlgn="base">
              <a:spcBef>
                <a:spcPts val="1200"/>
              </a:spcBef>
            </a:pPr>
            <a:r>
              <a:rPr lang="en-IL" sz="1600" b="1" kern="0" dirty="0">
                <a:effectLst/>
                <a:ea typeface="Times New Roman" panose="02020603050405020304" pitchFamily="18" charset="0"/>
                <a:cs typeface="Times New Roman" panose="02020603050405020304" pitchFamily="18" charset="0"/>
              </a:rPr>
              <a:t>	</a:t>
            </a:r>
            <a:r>
              <a:rPr lang="en-US" b="1" kern="0" dirty="0">
                <a:effectLst/>
                <a:ea typeface="Times New Roman" panose="02020603050405020304" pitchFamily="18" charset="0"/>
                <a:cs typeface="Times New Roman" panose="02020603050405020304" pitchFamily="18" charset="0"/>
              </a:rPr>
              <a:t>Robotics</a:t>
            </a:r>
            <a:endParaRPr lang="en-IL" b="1" kern="0" dirty="0">
              <a:effectLst/>
              <a:ea typeface="Times New Roman" panose="02020603050405020304" pitchFamily="18" charset="0"/>
              <a:cs typeface="Times New Roman" panose="02020603050405020304" pitchFamily="18" charset="0"/>
            </a:endParaRPr>
          </a:p>
          <a:p>
            <a:pPr marL="285750" indent="-285750" fontAlgn="base">
              <a:spcBef>
                <a:spcPts val="1200"/>
              </a:spcBef>
              <a:buFont typeface="Arial" panose="020B0604020202020204" pitchFamily="34" charset="0"/>
              <a:buChar char="•"/>
            </a:pPr>
            <a:r>
              <a:rPr lang="en-US" sz="1600" dirty="0"/>
              <a:t>Accurate predictions of robot dynamics with minimal experimental data</a:t>
            </a:r>
          </a:p>
          <a:p>
            <a:pPr marL="285750" indent="-285750" fontAlgn="base">
              <a:spcBef>
                <a:spcPts val="1200"/>
              </a:spcBef>
              <a:buFont typeface="Arial" panose="020B0604020202020204" pitchFamily="34" charset="0"/>
              <a:buChar char="•"/>
            </a:pPr>
            <a:r>
              <a:rPr lang="en-US" sz="1600" dirty="0"/>
              <a:t>Faster, more efficient simulations for adaptive control strategies</a:t>
            </a:r>
          </a:p>
          <a:p>
            <a:pPr algn="l" fontAlgn="base">
              <a:spcBef>
                <a:spcPts val="1200"/>
              </a:spcBef>
            </a:pPr>
            <a:r>
              <a:rPr lang="en-US" sz="1600" i="1" dirty="0">
                <a:solidFill>
                  <a:srgbClr val="1A1A1A"/>
                </a:solidFill>
                <a:effectLst/>
              </a:rPr>
              <a:t>“PINN-Ray: A Physics-Informed Neural Network to Model Soft Robotic Fin Ray Fingers”</a:t>
            </a:r>
          </a:p>
          <a:p>
            <a:pPr fontAlgn="base">
              <a:spcBef>
                <a:spcPts val="1200"/>
              </a:spcBef>
            </a:pPr>
            <a:r>
              <a:rPr lang="en-US" sz="1200" b="0" i="0" dirty="0">
                <a:solidFill>
                  <a:srgbClr val="000000"/>
                </a:solidFill>
                <a:effectLst/>
              </a:rPr>
              <a:t>Wang</a:t>
            </a:r>
            <a:r>
              <a:rPr lang="en-US" sz="1200" i="0" dirty="0">
                <a:solidFill>
                  <a:srgbClr val="000000"/>
                </a:solidFill>
                <a:effectLst/>
              </a:rPr>
              <a:t> at al. 2024.</a:t>
            </a:r>
          </a:p>
          <a:p>
            <a:pPr algn="l" fontAlgn="base">
              <a:spcBef>
                <a:spcPts val="1200"/>
              </a:spcBef>
            </a:pPr>
            <a:endParaRPr lang="en-US" sz="1600" b="1" i="0" dirty="0">
              <a:solidFill>
                <a:srgbClr val="1A1A1A"/>
              </a:solidFill>
              <a:effectLst/>
            </a:endParaRPr>
          </a:p>
        </p:txBody>
      </p:sp>
    </p:spTree>
    <p:extLst>
      <p:ext uri="{BB962C8B-B14F-4D97-AF65-F5344CB8AC3E}">
        <p14:creationId xmlns:p14="http://schemas.microsoft.com/office/powerpoint/2010/main" val="378489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F3B1E-997D-8A08-7255-9D02B2A14E5B}"/>
              </a:ext>
            </a:extLst>
          </p:cNvPr>
          <p:cNvSpPr txBox="1"/>
          <p:nvPr/>
        </p:nvSpPr>
        <p:spPr>
          <a:xfrm>
            <a:off x="907408" y="408843"/>
            <a:ext cx="6097384" cy="523220"/>
          </a:xfrm>
          <a:prstGeom prst="rect">
            <a:avLst/>
          </a:prstGeom>
          <a:noFill/>
        </p:spPr>
        <p:txBody>
          <a:bodyPr wrap="square">
            <a:spAutoFit/>
          </a:bodyPr>
          <a:lstStyle/>
          <a:p>
            <a:r>
              <a:rPr lang="en-IL" sz="2800" kern="0" dirty="0">
                <a:effectLst/>
                <a:latin typeface="+mj-lt"/>
                <a:ea typeface="Times New Roman" panose="02020603050405020304" pitchFamily="18" charset="0"/>
                <a:cs typeface="Arial" panose="020B0604020202020204" pitchFamily="34" charset="0"/>
              </a:rPr>
              <a:t>Example</a:t>
            </a:r>
            <a:r>
              <a:rPr lang="en-IL" sz="2400" kern="0" dirty="0">
                <a:effectLst/>
                <a:ea typeface="Times New Roman" panose="02020603050405020304" pitchFamily="18" charset="0"/>
                <a:cs typeface="Arial" panose="020B0604020202020204" pitchFamily="34" charset="0"/>
              </a:rPr>
              <a:t> System – 1D Heat Equation</a:t>
            </a:r>
            <a:endParaRPr lang="en-US" sz="2400" dirty="0"/>
          </a:p>
        </p:txBody>
      </p:sp>
      <p:sp>
        <p:nvSpPr>
          <p:cNvPr id="4" name="TextBox 3">
            <a:extLst>
              <a:ext uri="{FF2B5EF4-FFF2-40B4-BE49-F238E27FC236}">
                <a16:creationId xmlns:a16="http://schemas.microsoft.com/office/drawing/2014/main" id="{495F48C3-F7EB-CB0B-3ED3-54253C907422}"/>
              </a:ext>
            </a:extLst>
          </p:cNvPr>
          <p:cNvSpPr txBox="1"/>
          <p:nvPr/>
        </p:nvSpPr>
        <p:spPr>
          <a:xfrm>
            <a:off x="970511" y="1098364"/>
            <a:ext cx="6034281" cy="338554"/>
          </a:xfrm>
          <a:prstGeom prst="rect">
            <a:avLst/>
          </a:prstGeom>
          <a:noFill/>
        </p:spPr>
        <p:txBody>
          <a:bodyPr wrap="none" rtlCol="0">
            <a:spAutoFit/>
          </a:bodyPr>
          <a:lstStyle/>
          <a:p>
            <a:r>
              <a:rPr lang="en-US" sz="1600" dirty="0"/>
              <a:t>Temperature distribution in a one-dimensional metal rod over time </a:t>
            </a:r>
          </a:p>
        </p:txBody>
      </p:sp>
      <p:grpSp>
        <p:nvGrpSpPr>
          <p:cNvPr id="14" name="Group 13">
            <a:extLst>
              <a:ext uri="{FF2B5EF4-FFF2-40B4-BE49-F238E27FC236}">
                <a16:creationId xmlns:a16="http://schemas.microsoft.com/office/drawing/2014/main" id="{6F83F681-F607-162E-289E-3009D20C4E68}"/>
              </a:ext>
            </a:extLst>
          </p:cNvPr>
          <p:cNvGrpSpPr/>
          <p:nvPr/>
        </p:nvGrpSpPr>
        <p:grpSpPr>
          <a:xfrm>
            <a:off x="308256" y="1955870"/>
            <a:ext cx="5185665" cy="2476792"/>
            <a:chOff x="766248" y="2159273"/>
            <a:chExt cx="4973689" cy="1577504"/>
          </a:xfrm>
        </p:grpSpPr>
        <p:sp>
          <p:nvSpPr>
            <p:cNvPr id="5" name="Can 4">
              <a:extLst>
                <a:ext uri="{FF2B5EF4-FFF2-40B4-BE49-F238E27FC236}">
                  <a16:creationId xmlns:a16="http://schemas.microsoft.com/office/drawing/2014/main" id="{8243DAB5-3F73-8F48-6FB3-589D61655885}"/>
                </a:ext>
              </a:extLst>
            </p:cNvPr>
            <p:cNvSpPr/>
            <p:nvPr/>
          </p:nvSpPr>
          <p:spPr>
            <a:xfrm rot="16200000">
              <a:off x="3263530" y="1596619"/>
              <a:ext cx="115170" cy="3441469"/>
            </a:xfrm>
            <a:prstGeom prst="can">
              <a:avLst/>
            </a:prstGeom>
            <a:gradFill flip="none" rotWithShape="1">
              <a:gsLst>
                <a:gs pos="91007">
                  <a:schemeClr val="accent4">
                    <a:lumMod val="20000"/>
                    <a:lumOff val="80000"/>
                  </a:schemeClr>
                </a:gs>
                <a:gs pos="0">
                  <a:srgbClr val="FF0000"/>
                </a:gs>
                <a:gs pos="22000">
                  <a:schemeClr val="accent1">
                    <a:lumMod val="45000"/>
                    <a:lumOff val="55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8353384A-3CE3-B89B-26F6-C9033A7A1619}"/>
                </a:ext>
              </a:extLst>
            </p:cNvPr>
            <p:cNvSpPr/>
            <p:nvPr/>
          </p:nvSpPr>
          <p:spPr>
            <a:xfrm rot="16200000">
              <a:off x="3961617" y="496124"/>
              <a:ext cx="115172" cy="3441469"/>
            </a:xfrm>
            <a:prstGeom prst="can">
              <a:avLst/>
            </a:prstGeom>
            <a:gradFill flip="none" rotWithShape="1">
              <a:gsLst>
                <a:gs pos="91000">
                  <a:schemeClr val="accent4">
                    <a:lumMod val="20000"/>
                    <a:lumOff val="80000"/>
                  </a:schemeClr>
                </a:gs>
                <a:gs pos="33000">
                  <a:schemeClr val="accent2">
                    <a:lumMod val="20000"/>
                    <a:lumOff val="80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75A059-76BB-49B1-899B-8D7FB8735F25}"/>
                </a:ext>
              </a:extLst>
            </p:cNvPr>
            <p:cNvSpPr txBox="1"/>
            <p:nvPr/>
          </p:nvSpPr>
          <p:spPr>
            <a:xfrm>
              <a:off x="2709660" y="3429000"/>
              <a:ext cx="1008609" cy="307777"/>
            </a:xfrm>
            <a:prstGeom prst="rect">
              <a:avLst/>
            </a:prstGeom>
            <a:noFill/>
          </p:spPr>
          <p:txBody>
            <a:bodyPr wrap="none" rtlCol="0">
              <a:spAutoFit/>
            </a:bodyPr>
            <a:lstStyle/>
            <a:p>
              <a:r>
                <a:rPr lang="en-US" sz="1400" i="1" dirty="0"/>
                <a:t>x = 100 cm</a:t>
              </a:r>
            </a:p>
          </p:txBody>
        </p:sp>
        <p:cxnSp>
          <p:nvCxnSpPr>
            <p:cNvPr id="9" name="Straight Arrow Connector 8">
              <a:extLst>
                <a:ext uri="{FF2B5EF4-FFF2-40B4-BE49-F238E27FC236}">
                  <a16:creationId xmlns:a16="http://schemas.microsoft.com/office/drawing/2014/main" id="{9F3E4BA4-D6D0-3CA6-1225-0E33EBA37BD4}"/>
                </a:ext>
              </a:extLst>
            </p:cNvPr>
            <p:cNvCxnSpPr>
              <a:cxnSpLocks/>
            </p:cNvCxnSpPr>
            <p:nvPr/>
          </p:nvCxnSpPr>
          <p:spPr>
            <a:xfrm flipV="1">
              <a:off x="1425814" y="2220441"/>
              <a:ext cx="698087" cy="1100493"/>
            </a:xfrm>
            <a:prstGeom prst="straightConnector1">
              <a:avLst/>
            </a:prstGeom>
            <a:ln w="28575">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645E9D1-A198-70F9-E1CD-7B8F8440BD03}"/>
                </a:ext>
              </a:extLst>
            </p:cNvPr>
            <p:cNvSpPr txBox="1"/>
            <p:nvPr/>
          </p:nvSpPr>
          <p:spPr>
            <a:xfrm>
              <a:off x="766248" y="2520336"/>
              <a:ext cx="1011815" cy="307777"/>
            </a:xfrm>
            <a:prstGeom prst="rect">
              <a:avLst/>
            </a:prstGeom>
            <a:noFill/>
          </p:spPr>
          <p:txBody>
            <a:bodyPr wrap="none" rtlCol="0">
              <a:spAutoFit/>
            </a:bodyPr>
            <a:lstStyle/>
            <a:p>
              <a:r>
                <a:rPr lang="en-US" sz="1400" i="1" dirty="0"/>
                <a:t>t = 100 sec</a:t>
              </a:r>
            </a:p>
          </p:txBody>
        </p:sp>
        <p:sp>
          <p:nvSpPr>
            <p:cNvPr id="11" name="TextBox 10">
              <a:extLst>
                <a:ext uri="{FF2B5EF4-FFF2-40B4-BE49-F238E27FC236}">
                  <a16:creationId xmlns:a16="http://schemas.microsoft.com/office/drawing/2014/main" id="{AC9E0DF0-74F4-5B16-694E-A7E67716C45D}"/>
                </a:ext>
              </a:extLst>
            </p:cNvPr>
            <p:cNvSpPr txBox="1"/>
            <p:nvPr/>
          </p:nvSpPr>
          <p:spPr>
            <a:xfrm>
              <a:off x="2123901" y="2562766"/>
              <a:ext cx="1564414" cy="196028"/>
            </a:xfrm>
            <a:prstGeom prst="rect">
              <a:avLst/>
            </a:prstGeom>
            <a:noFill/>
          </p:spPr>
          <p:txBody>
            <a:bodyPr wrap="none" rtlCol="0">
              <a:spAutoFit/>
            </a:bodyPr>
            <a:lstStyle/>
            <a:p>
              <a:r>
                <a:rPr lang="en-US" sz="1400" i="1" dirty="0"/>
                <a:t>U = temperature ℃</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ED4532-C78F-3DAB-CD6E-859A901E73C1}"/>
                  </a:ext>
                </a:extLst>
              </p:cNvPr>
              <p:cNvSpPr txBox="1"/>
              <p:nvPr/>
            </p:nvSpPr>
            <p:spPr>
              <a:xfrm>
                <a:off x="6175955" y="1647738"/>
                <a:ext cx="4739167" cy="3012684"/>
              </a:xfrm>
              <a:prstGeom prst="rect">
                <a:avLst/>
              </a:prstGeom>
              <a:noFill/>
            </p:spPr>
            <p:txBody>
              <a:bodyPr wrap="square">
                <a:spAutoFit/>
              </a:bodyPr>
              <a:lstStyle/>
              <a:p>
                <a:pPr>
                  <a:lnSpc>
                    <a:spcPct val="150000"/>
                  </a:lnSpc>
                </a:pPr>
                <a:r>
                  <a:rPr lang="en-US" sz="1600" b="1" dirty="0"/>
                  <a:t>Governing Equation</a:t>
                </a:r>
                <a:endParaRPr lang="en-US" sz="1600" dirty="0"/>
              </a:p>
              <a:p>
                <a:pPr>
                  <a:lnSpc>
                    <a:spcPct val="150000"/>
                  </a:lnSpc>
                </a:pPr>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den>
                      </m:f>
                      <m:r>
                        <a:rPr lang="en-US" sz="1600" b="0" i="1" smtClean="0">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𝛼</m:t>
                      </m:r>
                      <m:f>
                        <m:fPr>
                          <m:ctrlPr>
                            <a:rPr lang="en-US" sz="1600" i="1" smtClean="0">
                              <a:latin typeface="Cambria Math" panose="02040503050406030204" pitchFamily="18" charset="0"/>
                              <a:ea typeface="Cambria Math" panose="02040503050406030204" pitchFamily="18" charset="0"/>
                            </a:rPr>
                          </m:ctrlPr>
                        </m:fPr>
                        <m:num>
                          <m:sSup>
                            <m:sSupPr>
                              <m:ctrlPr>
                                <a:rPr lang="en-US" sz="1600" i="1" smtClean="0">
                                  <a:latin typeface="Cambria Math" panose="02040503050406030204" pitchFamily="18" charset="0"/>
                                  <a:ea typeface="Cambria Math" panose="02040503050406030204" pitchFamily="18" charset="0"/>
                                </a:rPr>
                              </m:ctrlPr>
                            </m:sSupPr>
                            <m:e>
                              <m:r>
                                <a:rPr lang="en-US" sz="160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𝑢</m:t>
                          </m:r>
                        </m:num>
                        <m:den>
                          <m:r>
                            <a:rPr lang="en-US" sz="1600" i="1" smtClean="0">
                              <a:latin typeface="Cambria Math" panose="02040503050406030204" pitchFamily="18" charset="0"/>
                              <a:ea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oMath>
                  </m:oMathPara>
                </a14:m>
                <a:endParaRPr lang="en-US" sz="1600" dirty="0"/>
              </a:p>
              <a:p>
                <a:pPr>
                  <a:lnSpc>
                    <a:spcPct val="150000"/>
                  </a:lnSpc>
                </a:pPr>
                <a:endParaRPr lang="en-US" sz="1600" b="1" i="1" dirty="0">
                  <a:latin typeface="Cambria Math" panose="02040503050406030204" pitchFamily="18" charset="0"/>
                </a:endParaRPr>
              </a:p>
              <a:p>
                <a:pPr>
                  <a:lnSpc>
                    <a:spcPct val="150000"/>
                  </a:lnSpc>
                </a:pPr>
                <a14:m>
                  <m:oMath xmlns:m="http://schemas.openxmlformats.org/officeDocument/2006/math">
                    <m:r>
                      <a:rPr lang="en-US" sz="1600" b="1" i="1" smtClean="0">
                        <a:latin typeface="Cambria Math" panose="02040503050406030204" pitchFamily="18" charset="0"/>
                      </a:rPr>
                      <m:t>𝒖</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𝒕</m:t>
                        </m:r>
                      </m:e>
                    </m:d>
                  </m:oMath>
                </a14:m>
                <a:r>
                  <a:rPr lang="en-US" sz="1600" dirty="0"/>
                  <a:t>:  Temperature at position </a:t>
                </a:r>
                <a:r>
                  <a:rPr lang="en-US" sz="1600" i="1" dirty="0"/>
                  <a:t>x</a:t>
                </a:r>
                <a:r>
                  <a:rPr lang="en-US" sz="1600" dirty="0"/>
                  <a:t> and time </a:t>
                </a:r>
                <a:r>
                  <a:rPr lang="en-US" sz="1600" i="1" dirty="0"/>
                  <a:t>t</a:t>
                </a:r>
              </a:p>
              <a:p>
                <a:pPr>
                  <a:lnSpc>
                    <a:spcPct val="150000"/>
                  </a:lnSpc>
                </a:pPr>
                <a:r>
                  <a:rPr lang="en-US" sz="1600" b="1" dirty="0"/>
                  <a:t>𝛼</a:t>
                </a:r>
                <a:r>
                  <a:rPr lang="en-US" sz="1600" dirty="0"/>
                  <a:t> :  Thermal diffusivity constant (material property)</a:t>
                </a:r>
              </a:p>
              <a:p>
                <a:pPr>
                  <a:lnSpc>
                    <a:spcPct val="150000"/>
                  </a:lnSpc>
                </a:pPr>
                <a:r>
                  <a:rPr lang="en-US" sz="1600" dirty="0"/>
                  <a:t>Initial condition </a:t>
                </a:r>
                <a:r>
                  <a:rPr lang="en-US" sz="1600" b="1" dirty="0"/>
                  <a:t>IC:  </a:t>
                </a:r>
                <a14:m>
                  <m:oMath xmlns:m="http://schemas.openxmlformats.org/officeDocument/2006/math">
                    <m:r>
                      <a:rPr lang="en-US" sz="1600" b="0" i="1" smtClean="0">
                        <a:latin typeface="Cambria Math" panose="02040503050406030204" pitchFamily="18" charset="0"/>
                      </a:rPr>
                      <m:t>𝑢</m:t>
                    </m:r>
                    <m:d>
                      <m:dPr>
                        <m:ctrlPr>
                          <a:rPr lang="en-US" sz="160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,0</m:t>
                        </m:r>
                      </m:e>
                    </m:d>
                    <m:r>
                      <a:rPr lang="en-US" sz="1600" b="0" i="1" smtClean="0">
                        <a:latin typeface="Cambria Math" panose="02040503050406030204" pitchFamily="18" charset="0"/>
                      </a:rPr>
                      <m:t>=</m:t>
                    </m:r>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dirty="0"/>
              </a:p>
              <a:p>
                <a:pPr>
                  <a:lnSpc>
                    <a:spcPct val="150000"/>
                  </a:lnSpc>
                </a:pPr>
                <a:r>
                  <a:rPr lang="en-US" sz="1600" dirty="0"/>
                  <a:t>Boundary conditions </a:t>
                </a:r>
                <a:r>
                  <a:rPr lang="en-US" sz="1600" b="1" dirty="0"/>
                  <a:t>BCs:  </a:t>
                </a:r>
                <a14:m>
                  <m:oMath xmlns:m="http://schemas.openxmlformats.org/officeDocument/2006/math">
                    <m:r>
                      <a:rPr lang="en-US" sz="1600" b="0" i="1" smtClean="0">
                        <a:latin typeface="Cambria Math" panose="02040503050406030204" pitchFamily="18" charset="0"/>
                      </a:rPr>
                      <m:t>𝑢</m:t>
                    </m:r>
                    <m:d>
                      <m:dPr>
                        <m:ctrlPr>
                          <a:rPr lang="en-US" sz="1600" i="1" smtClean="0">
                            <a:latin typeface="Cambria Math" panose="02040503050406030204" pitchFamily="18" charset="0"/>
                          </a:rPr>
                        </m:ctrlPr>
                      </m:dPr>
                      <m:e>
                        <m:r>
                          <a:rPr lang="en-US" sz="1600" b="0" i="1" smtClean="0">
                            <a:latin typeface="Cambria Math" panose="02040503050406030204" pitchFamily="18" charset="0"/>
                          </a:rPr>
                          <m:t>0,</m:t>
                        </m:r>
                        <m:r>
                          <a:rPr lang="en-US" sz="1600" b="0" i="1" smtClean="0">
                            <a:latin typeface="Cambria Math" panose="02040503050406030204" pitchFamily="18" charset="0"/>
                          </a:rPr>
                          <m:t>𝑡</m:t>
                        </m:r>
                      </m:e>
                    </m:d>
                    <m:r>
                      <a:rPr lang="en-US" sz="1600" b="0" i="1" smtClean="0">
                        <a:latin typeface="Cambria Math" panose="02040503050406030204" pitchFamily="18" charset="0"/>
                      </a:rPr>
                      <m:t>=0 , </m:t>
                    </m:r>
                    <m:r>
                      <a:rPr lang="en-US" sz="1600" b="0" i="1" smtClean="0">
                        <a:latin typeface="Cambria Math" panose="02040503050406030204" pitchFamily="18" charset="0"/>
                      </a:rPr>
                      <m:t>𝑢</m:t>
                    </m:r>
                    <m:d>
                      <m:dPr>
                        <m:ctrlPr>
                          <a:rPr lang="en-US" sz="1600" i="1" smtClean="0">
                            <a:latin typeface="Cambria Math" panose="02040503050406030204" pitchFamily="18" charset="0"/>
                          </a:rPr>
                        </m:ctrlPr>
                      </m:dPr>
                      <m:e>
                        <m:r>
                          <a:rPr lang="en-US" sz="1600" b="0" i="1" smtClean="0">
                            <a:latin typeface="Cambria Math" panose="02040503050406030204" pitchFamily="18" charset="0"/>
                          </a:rPr>
                          <m:t>𝐿</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a14:m>
                <a:endParaRPr lang="en-US" sz="1600" dirty="0"/>
              </a:p>
            </p:txBody>
          </p:sp>
        </mc:Choice>
        <mc:Fallback xmlns="">
          <p:sp>
            <p:nvSpPr>
              <p:cNvPr id="16" name="TextBox 15">
                <a:extLst>
                  <a:ext uri="{FF2B5EF4-FFF2-40B4-BE49-F238E27FC236}">
                    <a16:creationId xmlns:a16="http://schemas.microsoft.com/office/drawing/2014/main" id="{EEED4532-C78F-3DAB-CD6E-859A901E73C1}"/>
                  </a:ext>
                </a:extLst>
              </p:cNvPr>
              <p:cNvSpPr txBox="1">
                <a:spLocks noRot="1" noChangeAspect="1" noMove="1" noResize="1" noEditPoints="1" noAdjustHandles="1" noChangeArrowheads="1" noChangeShapeType="1" noTextEdit="1"/>
              </p:cNvSpPr>
              <p:nvPr/>
            </p:nvSpPr>
            <p:spPr>
              <a:xfrm>
                <a:off x="6175955" y="1647738"/>
                <a:ext cx="4739167" cy="3012684"/>
              </a:xfrm>
              <a:prstGeom prst="rect">
                <a:avLst/>
              </a:prstGeom>
              <a:blipFill>
                <a:blip r:embed="rId2"/>
                <a:stretch>
                  <a:fillRect l="-802" b="-1255"/>
                </a:stretch>
              </a:blipFill>
            </p:spPr>
            <p:txBody>
              <a:bodyPr/>
              <a:lstStyle/>
              <a:p>
                <a:r>
                  <a:rPr lang="en-US">
                    <a:noFill/>
                  </a:rPr>
                  <a:t> </a:t>
                </a:r>
              </a:p>
            </p:txBody>
          </p:sp>
        </mc:Fallback>
      </mc:AlternateContent>
    </p:spTree>
    <p:extLst>
      <p:ext uri="{BB962C8B-B14F-4D97-AF65-F5344CB8AC3E}">
        <p14:creationId xmlns:p14="http://schemas.microsoft.com/office/powerpoint/2010/main" val="1138184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25BB7-7A61-D823-2E82-F433F3EA351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E1D5EA-C2A4-6719-368B-BAB6F772925D}"/>
              </a:ext>
            </a:extLst>
          </p:cNvPr>
          <p:cNvSpPr txBox="1"/>
          <p:nvPr/>
        </p:nvSpPr>
        <p:spPr>
          <a:xfrm>
            <a:off x="825603" y="308613"/>
            <a:ext cx="6097384" cy="523220"/>
          </a:xfrm>
          <a:prstGeom prst="rect">
            <a:avLst/>
          </a:prstGeom>
          <a:noFill/>
        </p:spPr>
        <p:txBody>
          <a:bodyPr wrap="square">
            <a:spAutoFit/>
          </a:bodyPr>
          <a:lstStyle/>
          <a:p>
            <a:r>
              <a:rPr lang="en-US" sz="2800" kern="0" dirty="0">
                <a:effectLst/>
                <a:latin typeface="+mj-lt"/>
                <a:ea typeface="Times New Roman" panose="02020603050405020304" pitchFamily="18" charset="0"/>
                <a:cs typeface="Arial" panose="020B0604020202020204" pitchFamily="34" charset="0"/>
              </a:rPr>
              <a:t>Traditional Numerical Modeling</a:t>
            </a:r>
            <a:endParaRPr lang="en-US" sz="2800" dirty="0">
              <a:latin typeface="+mj-lt"/>
            </a:endParaRPr>
          </a:p>
        </p:txBody>
      </p:sp>
      <p:sp>
        <p:nvSpPr>
          <p:cNvPr id="16" name="TextBox 15">
            <a:extLst>
              <a:ext uri="{FF2B5EF4-FFF2-40B4-BE49-F238E27FC236}">
                <a16:creationId xmlns:a16="http://schemas.microsoft.com/office/drawing/2014/main" id="{952C0CE6-1D3C-C410-E94D-CEE5C4203362}"/>
              </a:ext>
            </a:extLst>
          </p:cNvPr>
          <p:cNvSpPr txBox="1"/>
          <p:nvPr/>
        </p:nvSpPr>
        <p:spPr>
          <a:xfrm>
            <a:off x="5762880" y="784100"/>
            <a:ext cx="5680183" cy="2415726"/>
          </a:xfrm>
          <a:prstGeom prst="rect">
            <a:avLst/>
          </a:prstGeom>
          <a:noFill/>
        </p:spPr>
        <p:txBody>
          <a:bodyPr wrap="square">
            <a:spAutoFit/>
          </a:bodyPr>
          <a:lstStyle/>
          <a:p>
            <a:pPr>
              <a:lnSpc>
                <a:spcPct val="150000"/>
              </a:lnSpc>
            </a:pPr>
            <a:r>
              <a:rPr lang="en-US" b="1" dirty="0"/>
              <a:t>Finite Difference Method </a:t>
            </a:r>
          </a:p>
          <a:p>
            <a:pPr marL="285750" indent="-285750">
              <a:lnSpc>
                <a:spcPct val="150000"/>
              </a:lnSpc>
              <a:buFont typeface="Arial" panose="020B0604020202020204" pitchFamily="34" charset="0"/>
              <a:buChar char="•"/>
            </a:pPr>
            <a:r>
              <a:rPr lang="en-US" sz="1400" dirty="0"/>
              <a:t>Divides the computational domain into a specified grid or mesh to systematically solve PDEs</a:t>
            </a:r>
          </a:p>
          <a:p>
            <a:pPr marL="285750" indent="-285750">
              <a:lnSpc>
                <a:spcPct val="150000"/>
              </a:lnSpc>
              <a:buFont typeface="Arial" panose="020B0604020202020204" pitchFamily="34" charset="0"/>
              <a:buChar char="•"/>
            </a:pPr>
            <a:r>
              <a:rPr lang="en-US" sz="1400" dirty="0"/>
              <a:t>Converts partial differential equations (PDEs) into algebraic equations using discretization</a:t>
            </a:r>
          </a:p>
          <a:p>
            <a:pPr marL="285750" indent="-285750">
              <a:lnSpc>
                <a:spcPct val="150000"/>
              </a:lnSpc>
              <a:buFont typeface="Arial" panose="020B0604020202020204" pitchFamily="34" charset="0"/>
              <a:buChar char="•"/>
            </a:pPr>
            <a:r>
              <a:rPr lang="en-US" sz="1400" dirty="0"/>
              <a:t>Approximates derivatives using finite differences on spatial and temporal grids</a:t>
            </a:r>
          </a:p>
        </p:txBody>
      </p:sp>
      <p:grpSp>
        <p:nvGrpSpPr>
          <p:cNvPr id="14" name="Group 13">
            <a:extLst>
              <a:ext uri="{FF2B5EF4-FFF2-40B4-BE49-F238E27FC236}">
                <a16:creationId xmlns:a16="http://schemas.microsoft.com/office/drawing/2014/main" id="{AF7D286C-EA81-3375-B0F4-21B2843DDA0C}"/>
              </a:ext>
            </a:extLst>
          </p:cNvPr>
          <p:cNvGrpSpPr/>
          <p:nvPr/>
        </p:nvGrpSpPr>
        <p:grpSpPr>
          <a:xfrm>
            <a:off x="165787" y="1158484"/>
            <a:ext cx="5157805" cy="3058641"/>
            <a:chOff x="792969" y="1951374"/>
            <a:chExt cx="4946968" cy="1948092"/>
          </a:xfrm>
        </p:grpSpPr>
        <p:sp>
          <p:nvSpPr>
            <p:cNvPr id="5" name="Can 4">
              <a:extLst>
                <a:ext uri="{FF2B5EF4-FFF2-40B4-BE49-F238E27FC236}">
                  <a16:creationId xmlns:a16="http://schemas.microsoft.com/office/drawing/2014/main" id="{7D84A8B8-1B34-EBE1-941A-FF398542827E}"/>
                </a:ext>
              </a:extLst>
            </p:cNvPr>
            <p:cNvSpPr/>
            <p:nvPr/>
          </p:nvSpPr>
          <p:spPr>
            <a:xfrm rot="16200000">
              <a:off x="3263530" y="1596619"/>
              <a:ext cx="115170" cy="3441469"/>
            </a:xfrm>
            <a:prstGeom prst="can">
              <a:avLst/>
            </a:prstGeom>
            <a:gradFill flip="none" rotWithShape="1">
              <a:gsLst>
                <a:gs pos="91007">
                  <a:schemeClr val="accent4">
                    <a:lumMod val="20000"/>
                    <a:lumOff val="80000"/>
                  </a:schemeClr>
                </a:gs>
                <a:gs pos="0">
                  <a:srgbClr val="FF0000"/>
                </a:gs>
                <a:gs pos="24000">
                  <a:schemeClr val="accent1">
                    <a:lumMod val="45000"/>
                    <a:lumOff val="55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4E42BDEB-8008-41E8-4220-694E48DBD0FF}"/>
                </a:ext>
              </a:extLst>
            </p:cNvPr>
            <p:cNvSpPr/>
            <p:nvPr/>
          </p:nvSpPr>
          <p:spPr>
            <a:xfrm rot="16200000">
              <a:off x="3961617" y="496124"/>
              <a:ext cx="115172" cy="3441469"/>
            </a:xfrm>
            <a:prstGeom prst="can">
              <a:avLst/>
            </a:prstGeom>
            <a:gradFill flip="none" rotWithShape="1">
              <a:gsLst>
                <a:gs pos="91000">
                  <a:schemeClr val="accent4">
                    <a:lumMod val="20000"/>
                    <a:lumOff val="80000"/>
                  </a:schemeClr>
                </a:gs>
                <a:gs pos="57000">
                  <a:schemeClr val="accent2">
                    <a:lumMod val="20000"/>
                    <a:lumOff val="80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ED65D70-A4AB-E971-FA82-393AA2B76C03}"/>
                    </a:ext>
                  </a:extLst>
                </p:cNvPr>
                <p:cNvSpPr txBox="1"/>
                <p:nvPr/>
              </p:nvSpPr>
              <p:spPr>
                <a:xfrm>
                  <a:off x="2709660" y="3429000"/>
                  <a:ext cx="982017" cy="470466"/>
                </a:xfrm>
                <a:prstGeom prst="rect">
                  <a:avLst/>
                </a:prstGeom>
                <a:noFill/>
              </p:spPr>
              <p:txBody>
                <a:bodyPr wrap="none" rtlCol="0">
                  <a:spAutoFit/>
                </a:bodyPr>
                <a:lstStyle/>
                <a:p>
                  <a:r>
                    <a:rPr lang="en-US" sz="1400" i="1" dirty="0"/>
                    <a:t>x = 100 cm</a:t>
                  </a:r>
                </a:p>
                <a:p>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oMath>
                  </a14:m>
                  <a:r>
                    <a:rPr lang="en-US" sz="1400" i="1" dirty="0"/>
                    <a:t> 2 cm</a:t>
                  </a:r>
                </a:p>
                <a:p>
                  <a:endParaRPr lang="en-US" sz="1400" i="1" dirty="0"/>
                </a:p>
              </p:txBody>
            </p:sp>
          </mc:Choice>
          <mc:Fallback xmlns="">
            <p:sp>
              <p:nvSpPr>
                <p:cNvPr id="7" name="TextBox 6">
                  <a:extLst>
                    <a:ext uri="{FF2B5EF4-FFF2-40B4-BE49-F238E27FC236}">
                      <a16:creationId xmlns:a16="http://schemas.microsoft.com/office/drawing/2014/main" id="{9D89F84B-62C7-B47E-DDBA-4A90C5F1D24E}"/>
                    </a:ext>
                  </a:extLst>
                </p:cNvPr>
                <p:cNvSpPr txBox="1">
                  <a:spLocks noRot="1" noChangeAspect="1" noMove="1" noResize="1" noEditPoints="1" noAdjustHandles="1" noChangeArrowheads="1" noChangeShapeType="1" noTextEdit="1"/>
                </p:cNvSpPr>
                <p:nvPr/>
              </p:nvSpPr>
              <p:spPr>
                <a:xfrm>
                  <a:off x="2709660" y="3429000"/>
                  <a:ext cx="982017" cy="470466"/>
                </a:xfrm>
                <a:prstGeom prst="rect">
                  <a:avLst/>
                </a:prstGeom>
                <a:blipFill>
                  <a:blip r:embed="rId3"/>
                  <a:stretch>
                    <a:fillRect l="-2439" t="-169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84D7439-516F-F83D-9B33-C7CC15F6F3D6}"/>
                </a:ext>
              </a:extLst>
            </p:cNvPr>
            <p:cNvCxnSpPr>
              <a:cxnSpLocks/>
            </p:cNvCxnSpPr>
            <p:nvPr/>
          </p:nvCxnSpPr>
          <p:spPr>
            <a:xfrm flipV="1">
              <a:off x="1425814" y="2220441"/>
              <a:ext cx="698087" cy="1100493"/>
            </a:xfrm>
            <a:prstGeom prst="straightConnector1">
              <a:avLst/>
            </a:prstGeom>
            <a:ln w="28575">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F11510-D4D5-D6FE-62FE-17D8F5B741EE}"/>
                    </a:ext>
                  </a:extLst>
                </p:cNvPr>
                <p:cNvSpPr txBox="1"/>
                <p:nvPr/>
              </p:nvSpPr>
              <p:spPr>
                <a:xfrm>
                  <a:off x="792969" y="2520336"/>
                  <a:ext cx="970455" cy="333246"/>
                </a:xfrm>
                <a:prstGeom prst="rect">
                  <a:avLst/>
                </a:prstGeom>
                <a:noFill/>
              </p:spPr>
              <p:txBody>
                <a:bodyPr wrap="none" rtlCol="0">
                  <a:spAutoFit/>
                </a:bodyPr>
                <a:lstStyle/>
                <a:p>
                  <a:pPr algn="ctr"/>
                  <a:r>
                    <a:rPr lang="en-US" sz="1400" i="1" dirty="0"/>
                    <a:t>t = 100 sec</a:t>
                  </a:r>
                </a:p>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m:t>
                      </m:r>
                    </m:oMath>
                  </a14:m>
                  <a:r>
                    <a:rPr lang="en-US" sz="1400" i="1" dirty="0"/>
                    <a:t> 5 sec</a:t>
                  </a:r>
                </a:p>
              </p:txBody>
            </p:sp>
          </mc:Choice>
          <mc:Fallback xmlns="">
            <p:sp>
              <p:nvSpPr>
                <p:cNvPr id="10" name="TextBox 9">
                  <a:extLst>
                    <a:ext uri="{FF2B5EF4-FFF2-40B4-BE49-F238E27FC236}">
                      <a16:creationId xmlns:a16="http://schemas.microsoft.com/office/drawing/2014/main" id="{6E2FE40A-FD93-C62A-A734-D9957ADC606C}"/>
                    </a:ext>
                  </a:extLst>
                </p:cNvPr>
                <p:cNvSpPr txBox="1">
                  <a:spLocks noRot="1" noChangeAspect="1" noMove="1" noResize="1" noEditPoints="1" noAdjustHandles="1" noChangeArrowheads="1" noChangeShapeType="1" noTextEdit="1"/>
                </p:cNvSpPr>
                <p:nvPr/>
              </p:nvSpPr>
              <p:spPr>
                <a:xfrm>
                  <a:off x="792969" y="2520336"/>
                  <a:ext cx="970455" cy="333246"/>
                </a:xfrm>
                <a:prstGeom prst="rect">
                  <a:avLst/>
                </a:prstGeom>
                <a:blipFill>
                  <a:blip r:embed="rId4"/>
                  <a:stretch>
                    <a:fillRect t="-2381" r="-2469" b="-1190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196B777-2BDE-B6A6-94C2-600DE46BFDC5}"/>
                </a:ext>
              </a:extLst>
            </p:cNvPr>
            <p:cNvSpPr txBox="1"/>
            <p:nvPr/>
          </p:nvSpPr>
          <p:spPr>
            <a:xfrm>
              <a:off x="2451936" y="1951374"/>
              <a:ext cx="1594219" cy="307777"/>
            </a:xfrm>
            <a:prstGeom prst="rect">
              <a:avLst/>
            </a:prstGeom>
            <a:noFill/>
          </p:spPr>
          <p:txBody>
            <a:bodyPr wrap="none" rtlCol="0">
              <a:spAutoFit/>
            </a:bodyPr>
            <a:lstStyle/>
            <a:p>
              <a:r>
                <a:rPr lang="en-US" sz="1400" i="1" dirty="0"/>
                <a:t>U = temperature C</a:t>
              </a:r>
            </a:p>
          </p:txBody>
        </p:sp>
      </p:grpSp>
      <p:sp>
        <p:nvSpPr>
          <p:cNvPr id="42" name="Can 41">
            <a:extLst>
              <a:ext uri="{FF2B5EF4-FFF2-40B4-BE49-F238E27FC236}">
                <a16:creationId xmlns:a16="http://schemas.microsoft.com/office/drawing/2014/main" id="{A3962691-FC72-008F-9CF1-EC47B6EFD9AE}"/>
              </a:ext>
            </a:extLst>
          </p:cNvPr>
          <p:cNvSpPr/>
          <p:nvPr/>
        </p:nvSpPr>
        <p:spPr>
          <a:xfrm rot="16200000">
            <a:off x="2898239" y="1018229"/>
            <a:ext cx="180825" cy="3588143"/>
          </a:xfrm>
          <a:prstGeom prst="can">
            <a:avLst/>
          </a:prstGeom>
          <a:gradFill flip="none" rotWithShape="1">
            <a:gsLst>
              <a:gs pos="91007">
                <a:schemeClr val="accent4">
                  <a:lumMod val="20000"/>
                  <a:lumOff val="80000"/>
                </a:schemeClr>
              </a:gs>
              <a:gs pos="20000">
                <a:schemeClr val="accent2">
                  <a:lumMod val="75000"/>
                </a:schemeClr>
              </a:gs>
              <a:gs pos="54000">
                <a:schemeClr val="accent1">
                  <a:lumMod val="45000"/>
                  <a:lumOff val="55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an 42">
            <a:extLst>
              <a:ext uri="{FF2B5EF4-FFF2-40B4-BE49-F238E27FC236}">
                <a16:creationId xmlns:a16="http://schemas.microsoft.com/office/drawing/2014/main" id="{6BE71E63-C5C7-D19A-05CC-EF7A6E9BA5C2}"/>
              </a:ext>
            </a:extLst>
          </p:cNvPr>
          <p:cNvSpPr/>
          <p:nvPr/>
        </p:nvSpPr>
        <p:spPr>
          <a:xfrm rot="16200000">
            <a:off x="3239436" y="229945"/>
            <a:ext cx="180825" cy="3588143"/>
          </a:xfrm>
          <a:prstGeom prst="can">
            <a:avLst/>
          </a:prstGeom>
          <a:gradFill flip="none" rotWithShape="1">
            <a:gsLst>
              <a:gs pos="67000">
                <a:schemeClr val="accent4">
                  <a:lumMod val="20000"/>
                  <a:lumOff val="80000"/>
                </a:schemeClr>
              </a:gs>
              <a:gs pos="32000">
                <a:schemeClr val="accent2">
                  <a:lumMod val="60000"/>
                  <a:lumOff val="40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06BABE0-834B-350B-7632-C85AF6E170F0}"/>
              </a:ext>
            </a:extLst>
          </p:cNvPr>
          <p:cNvGrpSpPr/>
          <p:nvPr/>
        </p:nvGrpSpPr>
        <p:grpSpPr>
          <a:xfrm>
            <a:off x="1007610" y="1570911"/>
            <a:ext cx="4315983" cy="1726633"/>
            <a:chOff x="759426" y="4408732"/>
            <a:chExt cx="4315983" cy="1726633"/>
          </a:xfrm>
        </p:grpSpPr>
        <p:sp>
          <p:nvSpPr>
            <p:cNvPr id="17" name="Parallelogram 16">
              <a:extLst>
                <a:ext uri="{FF2B5EF4-FFF2-40B4-BE49-F238E27FC236}">
                  <a16:creationId xmlns:a16="http://schemas.microsoft.com/office/drawing/2014/main" id="{B76D4058-7EBD-1984-A751-AE9EC58465F8}"/>
                </a:ext>
              </a:extLst>
            </p:cNvPr>
            <p:cNvSpPr/>
            <p:nvPr/>
          </p:nvSpPr>
          <p:spPr>
            <a:xfrm>
              <a:off x="759426" y="4418759"/>
              <a:ext cx="4315983" cy="1716606"/>
            </a:xfrm>
            <a:prstGeom prst="parallelogram">
              <a:avLst>
                <a:gd name="adj" fmla="val 44021"/>
              </a:avLst>
            </a:prstGeom>
            <a:noFill/>
            <a:ln w="9525">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1BFCAA7-A406-9AE7-D443-52ED801FC833}"/>
                </a:ext>
              </a:extLst>
            </p:cNvPr>
            <p:cNvCxnSpPr/>
            <p:nvPr/>
          </p:nvCxnSpPr>
          <p:spPr>
            <a:xfrm flipH="1">
              <a:off x="1111624" y="441875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67112B2-D98B-1E8C-FA25-45BF2236661A}"/>
                </a:ext>
              </a:extLst>
            </p:cNvPr>
            <p:cNvCxnSpPr/>
            <p:nvPr/>
          </p:nvCxnSpPr>
          <p:spPr>
            <a:xfrm flipH="1">
              <a:off x="1691528" y="4418525"/>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3C5FCCC-4C09-C277-6615-8F26A8573F05}"/>
                </a:ext>
              </a:extLst>
            </p:cNvPr>
            <p:cNvCxnSpPr/>
            <p:nvPr/>
          </p:nvCxnSpPr>
          <p:spPr>
            <a:xfrm flipH="1">
              <a:off x="1979691" y="4408732"/>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6D58FAD-5ABA-C352-9A04-022B173D4C12}"/>
                </a:ext>
              </a:extLst>
            </p:cNvPr>
            <p:cNvCxnSpPr/>
            <p:nvPr/>
          </p:nvCxnSpPr>
          <p:spPr>
            <a:xfrm flipH="1">
              <a:off x="2259418" y="4418642"/>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5031AE2-0287-30EE-1731-EAC33FADAC84}"/>
                </a:ext>
              </a:extLst>
            </p:cNvPr>
            <p:cNvCxnSpPr/>
            <p:nvPr/>
          </p:nvCxnSpPr>
          <p:spPr>
            <a:xfrm flipH="1">
              <a:off x="2554353" y="440884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51294E6-511F-676E-E7F1-FF46DD5A64AA}"/>
                </a:ext>
              </a:extLst>
            </p:cNvPr>
            <p:cNvCxnSpPr/>
            <p:nvPr/>
          </p:nvCxnSpPr>
          <p:spPr>
            <a:xfrm flipH="1">
              <a:off x="2843511" y="441875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4FE42F6-A2C3-0426-BA3D-ED5FA4855845}"/>
                </a:ext>
              </a:extLst>
            </p:cNvPr>
            <p:cNvCxnSpPr/>
            <p:nvPr/>
          </p:nvCxnSpPr>
          <p:spPr>
            <a:xfrm flipH="1">
              <a:off x="3128736" y="441875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625D301-ACA6-D169-55A5-08B71265D657}"/>
                </a:ext>
              </a:extLst>
            </p:cNvPr>
            <p:cNvCxnSpPr/>
            <p:nvPr/>
          </p:nvCxnSpPr>
          <p:spPr>
            <a:xfrm flipH="1">
              <a:off x="3398342" y="441875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E367DE9-A7D3-9B70-C291-322A39C10279}"/>
                </a:ext>
              </a:extLst>
            </p:cNvPr>
            <p:cNvCxnSpPr/>
            <p:nvPr/>
          </p:nvCxnSpPr>
          <p:spPr>
            <a:xfrm flipH="1">
              <a:off x="3686505" y="440884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6CC16DA-5CD1-D978-3B01-767EF2DD984B}"/>
                </a:ext>
              </a:extLst>
            </p:cNvPr>
            <p:cNvCxnSpPr/>
            <p:nvPr/>
          </p:nvCxnSpPr>
          <p:spPr>
            <a:xfrm flipH="1">
              <a:off x="3974668" y="4418291"/>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810CD7E-553B-331D-768D-9064F39DC73D}"/>
                </a:ext>
              </a:extLst>
            </p:cNvPr>
            <p:cNvCxnSpPr/>
            <p:nvPr/>
          </p:nvCxnSpPr>
          <p:spPr>
            <a:xfrm flipH="1">
              <a:off x="1398835" y="4418291"/>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9F20630-3E32-66B7-EEBB-87FB843ED9F8}"/>
                </a:ext>
              </a:extLst>
            </p:cNvPr>
            <p:cNvCxnSpPr>
              <a:cxnSpLocks/>
            </p:cNvCxnSpPr>
            <p:nvPr/>
          </p:nvCxnSpPr>
          <p:spPr>
            <a:xfrm>
              <a:off x="1421922" y="4626107"/>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52416A9-5F00-9F32-9330-FFD20AD322D6}"/>
                </a:ext>
              </a:extLst>
            </p:cNvPr>
            <p:cNvCxnSpPr>
              <a:cxnSpLocks/>
            </p:cNvCxnSpPr>
            <p:nvPr/>
          </p:nvCxnSpPr>
          <p:spPr>
            <a:xfrm>
              <a:off x="1310162" y="4880107"/>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8F36BA0-791D-EE2E-6880-F613FF1867C9}"/>
                </a:ext>
              </a:extLst>
            </p:cNvPr>
            <p:cNvCxnSpPr>
              <a:cxnSpLocks/>
            </p:cNvCxnSpPr>
            <p:nvPr/>
          </p:nvCxnSpPr>
          <p:spPr>
            <a:xfrm>
              <a:off x="1189522" y="5146299"/>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FD6528A-377B-69A8-5F5C-C71267BE06B8}"/>
                </a:ext>
              </a:extLst>
            </p:cNvPr>
            <p:cNvCxnSpPr>
              <a:cxnSpLocks/>
            </p:cNvCxnSpPr>
            <p:nvPr/>
          </p:nvCxnSpPr>
          <p:spPr>
            <a:xfrm>
              <a:off x="1077204" y="5408427"/>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E545F09-4CCB-0200-8F6B-37DB58778AFE}"/>
                </a:ext>
              </a:extLst>
            </p:cNvPr>
            <p:cNvCxnSpPr>
              <a:cxnSpLocks/>
            </p:cNvCxnSpPr>
            <p:nvPr/>
          </p:nvCxnSpPr>
          <p:spPr>
            <a:xfrm>
              <a:off x="962690" y="5670555"/>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C6FB428-9D9A-7B82-74B2-7A93D1B70A89}"/>
                </a:ext>
              </a:extLst>
            </p:cNvPr>
            <p:cNvCxnSpPr>
              <a:cxnSpLocks/>
            </p:cNvCxnSpPr>
            <p:nvPr/>
          </p:nvCxnSpPr>
          <p:spPr>
            <a:xfrm>
              <a:off x="848890" y="5920491"/>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836EC7E-B849-63A8-34FF-2468C2DB23F8}"/>
                  </a:ext>
                </a:extLst>
              </p:cNvPr>
              <p:cNvSpPr txBox="1"/>
              <p:nvPr/>
            </p:nvSpPr>
            <p:spPr>
              <a:xfrm>
                <a:off x="4662199" y="4356910"/>
                <a:ext cx="7156913" cy="1524969"/>
              </a:xfrm>
              <a:prstGeom prst="rect">
                <a:avLst/>
              </a:prstGeom>
              <a:noFill/>
            </p:spPr>
            <p:txBody>
              <a:bodyPr wrap="square">
                <a:spAutoFit/>
              </a:bodyPr>
              <a:lstStyle/>
              <a:p>
                <a:pPr>
                  <a:lnSpc>
                    <a:spcPct val="150000"/>
                  </a:lnSpc>
                </a:pPr>
                <a:r>
                  <a:rPr lang="en-US" sz="1600" b="1" i="1" dirty="0"/>
                  <a:t>Discrete Time Step:</a:t>
                </a:r>
              </a:p>
              <a:p>
                <a:pPr>
                  <a:lnSpc>
                    <a:spcPct val="150000"/>
                  </a:lnSpc>
                </a:pPr>
                <a:r>
                  <a:rPr lang="en-US" sz="1600" b="1" i="1" dirty="0"/>
                  <a:t>New Temp =  </a:t>
                </a:r>
                <a:r>
                  <a:rPr lang="en-US" sz="1600" b="1" i="1" dirty="0">
                    <a:solidFill>
                      <a:schemeClr val="accent2">
                        <a:lumMod val="50000"/>
                      </a:schemeClr>
                    </a:solidFill>
                  </a:rPr>
                  <a:t>Actual Temperature  </a:t>
                </a:r>
                <a:r>
                  <a:rPr lang="en-US" sz="1600" b="1" i="1" dirty="0"/>
                  <a:t>+  </a:t>
                </a:r>
                <a:r>
                  <a:rPr lang="en-US" sz="1600" b="1" i="1" dirty="0">
                    <a:solidFill>
                      <a:schemeClr val="accent6">
                        <a:lumMod val="50000"/>
                      </a:schemeClr>
                    </a:solidFill>
                  </a:rPr>
                  <a:t>Heat Diffusion term</a:t>
                </a:r>
              </a:p>
              <a:p>
                <a:pPr>
                  <a:lnSpc>
                    <a:spcPct val="150000"/>
                  </a:lnSpc>
                </a:pPr>
                <a14:m>
                  <m:oMathPara xmlns:m="http://schemas.openxmlformats.org/officeDocument/2006/math">
                    <m:oMathParaPr>
                      <m:jc m:val="left"/>
                    </m:oMathParaPr>
                    <m:oMath xmlns:m="http://schemas.openxmlformats.org/officeDocument/2006/math">
                      <m:r>
                        <a:rPr lang="en-US" sz="1600" b="1" i="1" smtClean="0">
                          <a:latin typeface="Cambria Math" panose="02040503050406030204" pitchFamily="18" charset="0"/>
                        </a:rPr>
                        <m:t>𝑼</m:t>
                      </m:r>
                      <m:r>
                        <a:rPr lang="en-US" sz="1600" b="1" i="1" smtClean="0">
                          <a:latin typeface="Cambria Math" panose="02040503050406030204" pitchFamily="18" charset="0"/>
                        </a:rPr>
                        <m:t> </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𝒙</m:t>
                          </m:r>
                          <m:r>
                            <a:rPr lang="en-US" sz="1600" b="1" i="1" smtClean="0">
                              <a:latin typeface="Cambria Math" panose="02040503050406030204" pitchFamily="18" charset="0"/>
                            </a:rPr>
                            <m:t>, </m:t>
                          </m:r>
                          <m:r>
                            <a:rPr lang="en-US" sz="1600" b="1" i="1" smtClean="0">
                              <a:latin typeface="Cambria Math" panose="02040503050406030204" pitchFamily="18" charset="0"/>
                            </a:rPr>
                            <m:t>𝒕</m:t>
                          </m:r>
                          <m:r>
                            <a:rPr lang="en-US" sz="1600" b="1" i="1" smtClean="0">
                              <a:latin typeface="Cambria Math" panose="02040503050406030204" pitchFamily="18" charset="0"/>
                            </a:rPr>
                            <m:t>+</m:t>
                          </m:r>
                          <m:r>
                            <a:rPr lang="en-US" sz="1600" b="1" i="1" smtClean="0">
                              <a:latin typeface="Cambria Math" panose="02040503050406030204" pitchFamily="18" charset="0"/>
                            </a:rPr>
                            <m:t>𝟏</m:t>
                          </m:r>
                        </m:e>
                      </m:d>
                      <m:r>
                        <a:rPr lang="en-US" sz="1600" b="1" i="1" smtClean="0">
                          <a:latin typeface="Cambria Math" panose="02040503050406030204" pitchFamily="18" charset="0"/>
                        </a:rPr>
                        <m:t>=</m:t>
                      </m:r>
                      <m:r>
                        <a:rPr lang="en-US" sz="1600" b="1" i="1" smtClean="0">
                          <a:solidFill>
                            <a:schemeClr val="accent2">
                              <a:lumMod val="50000"/>
                            </a:schemeClr>
                          </a:solidFill>
                          <a:latin typeface="Cambria Math" panose="02040503050406030204" pitchFamily="18" charset="0"/>
                        </a:rPr>
                        <m:t>𝑼</m:t>
                      </m:r>
                      <m:d>
                        <m:dPr>
                          <m:ctrlPr>
                            <a:rPr lang="en-US" sz="1600" b="1" i="1" smtClean="0">
                              <a:solidFill>
                                <a:schemeClr val="accent2">
                                  <a:lumMod val="50000"/>
                                </a:schemeClr>
                              </a:solidFill>
                              <a:latin typeface="Cambria Math" panose="02040503050406030204" pitchFamily="18" charset="0"/>
                            </a:rPr>
                          </m:ctrlPr>
                        </m:dPr>
                        <m:e>
                          <m:r>
                            <a:rPr lang="en-US" sz="1600" b="1" i="1" smtClean="0">
                              <a:solidFill>
                                <a:schemeClr val="accent2">
                                  <a:lumMod val="50000"/>
                                </a:schemeClr>
                              </a:solidFill>
                              <a:latin typeface="Cambria Math" panose="02040503050406030204" pitchFamily="18" charset="0"/>
                            </a:rPr>
                            <m:t>𝒙</m:t>
                          </m:r>
                          <m:r>
                            <a:rPr lang="en-US" sz="1600" b="1" i="1" smtClean="0">
                              <a:solidFill>
                                <a:schemeClr val="accent2">
                                  <a:lumMod val="50000"/>
                                </a:schemeClr>
                              </a:solidFill>
                              <a:latin typeface="Cambria Math" panose="02040503050406030204" pitchFamily="18" charset="0"/>
                            </a:rPr>
                            <m:t>,</m:t>
                          </m:r>
                          <m:r>
                            <a:rPr lang="en-US" sz="1600" b="1" i="1" smtClean="0">
                              <a:solidFill>
                                <a:schemeClr val="accent2">
                                  <a:lumMod val="50000"/>
                                </a:schemeClr>
                              </a:solidFill>
                              <a:latin typeface="Cambria Math" panose="02040503050406030204" pitchFamily="18" charset="0"/>
                            </a:rPr>
                            <m:t>𝒕</m:t>
                          </m:r>
                        </m:e>
                      </m:d>
                      <m:r>
                        <a:rPr lang="en-US" sz="1600" b="1" i="1" smtClean="0">
                          <a:latin typeface="Cambria Math" panose="02040503050406030204" pitchFamily="18" charset="0"/>
                        </a:rPr>
                        <m:t> +  </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𝜶</m:t>
                      </m:r>
                      <m:f>
                        <m:fPr>
                          <m:ctrlPr>
                            <a:rPr lang="en-US" sz="1600" b="1" i="1" smtClean="0">
                              <a:solidFill>
                                <a:schemeClr val="accent6">
                                  <a:lumMod val="50000"/>
                                </a:schemeClr>
                              </a:solidFill>
                              <a:latin typeface="Cambria Math" panose="02040503050406030204" pitchFamily="18" charset="0"/>
                              <a:ea typeface="Cambria Math" panose="02040503050406030204" pitchFamily="18" charset="0"/>
                            </a:rPr>
                          </m:ctrlPr>
                        </m:fPr>
                        <m:num>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𝒕</m:t>
                          </m:r>
                        </m:num>
                        <m:den>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US" sz="1600" b="1" i="1" smtClean="0">
                                  <a:solidFill>
                                    <a:schemeClr val="accent6">
                                      <a:lumMod val="50000"/>
                                    </a:schemeClr>
                                  </a:solidFill>
                                  <a:latin typeface="Cambria Math" panose="02040503050406030204" pitchFamily="18" charset="0"/>
                                  <a:ea typeface="Cambria Math" panose="02040503050406030204" pitchFamily="18" charset="0"/>
                                </a:rPr>
                              </m:ctrlPr>
                            </m:sSupPr>
                            <m:e>
                              <m:r>
                                <a:rPr lang="en-US" sz="1600" b="1" i="1" smtClean="0">
                                  <a:solidFill>
                                    <a:schemeClr val="accent6">
                                      <a:lumMod val="50000"/>
                                    </a:schemeClr>
                                  </a:solidFill>
                                  <a:latin typeface="Cambria Math" panose="02040503050406030204" pitchFamily="18" charset="0"/>
                                  <a:ea typeface="Cambria Math" panose="02040503050406030204" pitchFamily="18" charset="0"/>
                                </a:rPr>
                                <m:t>𝒙</m:t>
                              </m:r>
                            </m:e>
                            <m:sup>
                              <m:r>
                                <a:rPr lang="en-US" sz="1600" b="1" i="1" smtClean="0">
                                  <a:solidFill>
                                    <a:schemeClr val="accent6">
                                      <a:lumMod val="50000"/>
                                    </a:schemeClr>
                                  </a:solidFill>
                                  <a:latin typeface="Cambria Math" panose="02040503050406030204" pitchFamily="18" charset="0"/>
                                  <a:ea typeface="Cambria Math" panose="02040503050406030204" pitchFamily="18" charset="0"/>
                                </a:rPr>
                                <m:t>𝟐</m:t>
                              </m:r>
                            </m:sup>
                          </m:sSup>
                        </m:den>
                      </m:f>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𝑼</m:t>
                      </m:r>
                      <m:d>
                        <m:dPr>
                          <m:ctrlPr>
                            <a:rPr lang="en-US" sz="1600" b="1" i="1" smtClean="0">
                              <a:solidFill>
                                <a:schemeClr val="accent6">
                                  <a:lumMod val="50000"/>
                                </a:schemeClr>
                              </a:solidFill>
                              <a:latin typeface="Cambria Math" panose="02040503050406030204" pitchFamily="18" charset="0"/>
                              <a:ea typeface="Cambria Math" panose="02040503050406030204" pitchFamily="18" charset="0"/>
                            </a:rPr>
                          </m:ctrlPr>
                        </m:dPr>
                        <m:e>
                          <m:r>
                            <a:rPr lang="en-US" sz="1600" b="1" i="1" smtClean="0">
                              <a:solidFill>
                                <a:schemeClr val="accent6">
                                  <a:lumMod val="50000"/>
                                </a:schemeClr>
                              </a:solidFill>
                              <a:latin typeface="Cambria Math" panose="02040503050406030204" pitchFamily="18" charset="0"/>
                              <a:ea typeface="Cambria Math" panose="02040503050406030204" pitchFamily="18" charset="0"/>
                            </a:rPr>
                            <m:t>𝒙</m:t>
                          </m:r>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𝒙</m:t>
                          </m:r>
                          <m:r>
                            <a:rPr lang="en-US" sz="1600" b="1" i="1" smtClean="0">
                              <a:solidFill>
                                <a:schemeClr val="accent6">
                                  <a:lumMod val="50000"/>
                                </a:schemeClr>
                              </a:solidFill>
                              <a:latin typeface="Cambria Math" panose="02040503050406030204" pitchFamily="18" charset="0"/>
                              <a:ea typeface="Cambria Math" panose="02040503050406030204" pitchFamily="18" charset="0"/>
                            </a:rPr>
                            <m:t>, </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𝒕</m:t>
                          </m:r>
                        </m:e>
                      </m:d>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𝟐</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𝑼</m:t>
                      </m:r>
                      <m:d>
                        <m:dPr>
                          <m:ctrlPr>
                            <a:rPr lang="en-US" sz="1600" b="1" i="1" smtClean="0">
                              <a:solidFill>
                                <a:schemeClr val="accent6">
                                  <a:lumMod val="50000"/>
                                </a:schemeClr>
                              </a:solidFill>
                              <a:latin typeface="Cambria Math" panose="02040503050406030204" pitchFamily="18" charset="0"/>
                              <a:ea typeface="Cambria Math" panose="02040503050406030204" pitchFamily="18" charset="0"/>
                            </a:rPr>
                          </m:ctrlPr>
                        </m:dPr>
                        <m:e>
                          <m:r>
                            <a:rPr lang="en-US" sz="1600" b="1" i="1" smtClean="0">
                              <a:solidFill>
                                <a:schemeClr val="accent6">
                                  <a:lumMod val="50000"/>
                                </a:schemeClr>
                              </a:solidFill>
                              <a:latin typeface="Cambria Math" panose="02040503050406030204" pitchFamily="18" charset="0"/>
                              <a:ea typeface="Cambria Math" panose="02040503050406030204" pitchFamily="18" charset="0"/>
                            </a:rPr>
                            <m:t>𝒙</m:t>
                          </m:r>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𝒕</m:t>
                          </m:r>
                        </m:e>
                      </m:d>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𝑼</m:t>
                      </m:r>
                      <m:d>
                        <m:dPr>
                          <m:ctrlPr>
                            <a:rPr lang="en-US" sz="1600" b="1" i="1" smtClean="0">
                              <a:solidFill>
                                <a:schemeClr val="accent6">
                                  <a:lumMod val="50000"/>
                                </a:schemeClr>
                              </a:solidFill>
                              <a:latin typeface="Cambria Math" panose="02040503050406030204" pitchFamily="18" charset="0"/>
                              <a:ea typeface="Cambria Math" panose="02040503050406030204" pitchFamily="18" charset="0"/>
                            </a:rPr>
                          </m:ctrlPr>
                        </m:dPr>
                        <m:e>
                          <m:r>
                            <a:rPr lang="en-US" sz="1600" b="1" i="1" smtClean="0">
                              <a:solidFill>
                                <a:schemeClr val="accent6">
                                  <a:lumMod val="50000"/>
                                </a:schemeClr>
                              </a:solidFill>
                              <a:latin typeface="Cambria Math" panose="02040503050406030204" pitchFamily="18" charset="0"/>
                              <a:ea typeface="Cambria Math" panose="02040503050406030204" pitchFamily="18" charset="0"/>
                            </a:rPr>
                            <m:t>𝒙</m:t>
                          </m:r>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𝒙</m:t>
                          </m:r>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r>
                            <a:rPr lang="en-US" sz="1600" b="1" i="1" smtClean="0">
                              <a:solidFill>
                                <a:schemeClr val="accent6">
                                  <a:lumMod val="50000"/>
                                </a:schemeClr>
                              </a:solidFill>
                              <a:latin typeface="Cambria Math" panose="02040503050406030204" pitchFamily="18" charset="0"/>
                              <a:ea typeface="Cambria Math" panose="02040503050406030204" pitchFamily="18" charset="0"/>
                            </a:rPr>
                            <m:t>𝒕</m:t>
                          </m:r>
                        </m:e>
                      </m:d>
                      <m:r>
                        <a:rPr lang="en-US" sz="1600" b="1" i="1" smtClean="0">
                          <a:solidFill>
                            <a:schemeClr val="accent6">
                              <a:lumMod val="50000"/>
                            </a:schemeClr>
                          </a:solidFill>
                          <a:latin typeface="Cambria Math" panose="02040503050406030204" pitchFamily="18" charset="0"/>
                          <a:ea typeface="Cambria Math" panose="02040503050406030204" pitchFamily="18" charset="0"/>
                        </a:rPr>
                        <m:t>]</m:t>
                      </m:r>
                    </m:oMath>
                  </m:oMathPara>
                </a14:m>
                <a:endParaRPr lang="en-US" sz="1600" b="1" dirty="0"/>
              </a:p>
            </p:txBody>
          </p:sp>
        </mc:Choice>
        <mc:Fallback>
          <p:sp>
            <p:nvSpPr>
              <p:cNvPr id="4" name="TextBox 3">
                <a:extLst>
                  <a:ext uri="{FF2B5EF4-FFF2-40B4-BE49-F238E27FC236}">
                    <a16:creationId xmlns:a16="http://schemas.microsoft.com/office/drawing/2014/main" id="{C836EC7E-B849-63A8-34FF-2468C2DB23F8}"/>
                  </a:ext>
                </a:extLst>
              </p:cNvPr>
              <p:cNvSpPr txBox="1">
                <a:spLocks noRot="1" noChangeAspect="1" noMove="1" noResize="1" noEditPoints="1" noAdjustHandles="1" noChangeArrowheads="1" noChangeShapeType="1" noTextEdit="1"/>
              </p:cNvSpPr>
              <p:nvPr/>
            </p:nvSpPr>
            <p:spPr>
              <a:xfrm>
                <a:off x="4662199" y="4356910"/>
                <a:ext cx="7156913" cy="1524969"/>
              </a:xfrm>
              <a:prstGeom prst="rect">
                <a:avLst/>
              </a:prstGeom>
              <a:blipFill>
                <a:blip r:embed="rId5"/>
                <a:stretch>
                  <a:fillRect l="-5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9D6B7C4-905A-D9BB-3A32-9B8E686ABE77}"/>
                  </a:ext>
                </a:extLst>
              </p:cNvPr>
              <p:cNvSpPr txBox="1"/>
              <p:nvPr/>
            </p:nvSpPr>
            <p:spPr>
              <a:xfrm>
                <a:off x="882088" y="4465873"/>
                <a:ext cx="2209607" cy="1202830"/>
              </a:xfrm>
              <a:prstGeom prst="rect">
                <a:avLst/>
              </a:prstGeom>
              <a:noFill/>
            </p:spPr>
            <p:txBody>
              <a:bodyPr wrap="square">
                <a:spAutoFit/>
              </a:bodyPr>
              <a:lstStyle/>
              <a:p>
                <a:pPr>
                  <a:lnSpc>
                    <a:spcPct val="150000"/>
                  </a:lnSpc>
                </a:pPr>
                <a:r>
                  <a:rPr lang="en-US" sz="1600" b="1" dirty="0"/>
                  <a:t>Governing Equation</a:t>
                </a:r>
                <a:endParaRPr lang="en-US" sz="1600" dirty="0"/>
              </a:p>
              <a:p>
                <a:pPr>
                  <a:lnSpc>
                    <a:spcPct val="150000"/>
                  </a:lnSpc>
                </a:pPr>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𝑢</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den>
                      </m:f>
                      <m:r>
                        <a:rPr lang="en-US" sz="1600" b="0" i="1" smtClean="0">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𝛼</m:t>
                      </m:r>
                      <m:f>
                        <m:fPr>
                          <m:ctrlPr>
                            <a:rPr lang="en-US" sz="1600" i="1" smtClean="0">
                              <a:latin typeface="Cambria Math" panose="02040503050406030204" pitchFamily="18" charset="0"/>
                              <a:ea typeface="Cambria Math" panose="02040503050406030204" pitchFamily="18" charset="0"/>
                            </a:rPr>
                          </m:ctrlPr>
                        </m:fPr>
                        <m:num>
                          <m:sSup>
                            <m:sSupPr>
                              <m:ctrlPr>
                                <a:rPr lang="en-US" sz="1600" i="1" smtClean="0">
                                  <a:latin typeface="Cambria Math" panose="02040503050406030204" pitchFamily="18" charset="0"/>
                                  <a:ea typeface="Cambria Math" panose="02040503050406030204" pitchFamily="18" charset="0"/>
                                </a:rPr>
                              </m:ctrlPr>
                            </m:sSupPr>
                            <m:e>
                              <m:r>
                                <a:rPr lang="en-US" sz="160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𝑢</m:t>
                          </m:r>
                        </m:num>
                        <m:den>
                          <m:r>
                            <a:rPr lang="en-US" sz="1600" i="1" smtClean="0">
                              <a:latin typeface="Cambria Math" panose="02040503050406030204" pitchFamily="18" charset="0"/>
                              <a:ea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𝑥</m:t>
                              </m:r>
                            </m:e>
                            <m:sup>
                              <m:r>
                                <a:rPr lang="en-US" sz="1600" b="0" i="1" smtClean="0">
                                  <a:latin typeface="Cambria Math" panose="02040503050406030204" pitchFamily="18" charset="0"/>
                                  <a:ea typeface="Cambria Math" panose="02040503050406030204" pitchFamily="18" charset="0"/>
                                </a:rPr>
                                <m:t>2</m:t>
                              </m:r>
                            </m:sup>
                          </m:sSup>
                        </m:den>
                      </m:f>
                    </m:oMath>
                  </m:oMathPara>
                </a14:m>
                <a:endParaRPr lang="en-US" sz="1600" dirty="0"/>
              </a:p>
            </p:txBody>
          </p:sp>
        </mc:Choice>
        <mc:Fallback>
          <p:sp>
            <p:nvSpPr>
              <p:cNvPr id="2" name="TextBox 1">
                <a:extLst>
                  <a:ext uri="{FF2B5EF4-FFF2-40B4-BE49-F238E27FC236}">
                    <a16:creationId xmlns:a16="http://schemas.microsoft.com/office/drawing/2014/main" id="{D9D6B7C4-905A-D9BB-3A32-9B8E686ABE77}"/>
                  </a:ext>
                </a:extLst>
              </p:cNvPr>
              <p:cNvSpPr txBox="1">
                <a:spLocks noRot="1" noChangeAspect="1" noMove="1" noResize="1" noEditPoints="1" noAdjustHandles="1" noChangeArrowheads="1" noChangeShapeType="1" noTextEdit="1"/>
              </p:cNvSpPr>
              <p:nvPr/>
            </p:nvSpPr>
            <p:spPr>
              <a:xfrm>
                <a:off x="882088" y="4465873"/>
                <a:ext cx="2209607" cy="1202830"/>
              </a:xfrm>
              <a:prstGeom prst="rect">
                <a:avLst/>
              </a:prstGeom>
              <a:blipFill>
                <a:blip r:embed="rId6"/>
                <a:stretch>
                  <a:fillRect l="-1714"/>
                </a:stretch>
              </a:blipFill>
            </p:spPr>
            <p:txBody>
              <a:bodyPr/>
              <a:lstStyle/>
              <a:p>
                <a:r>
                  <a:rPr lang="en-US">
                    <a:noFill/>
                  </a:rPr>
                  <a:t> </a:t>
                </a:r>
              </a:p>
            </p:txBody>
          </p:sp>
        </mc:Fallback>
      </mc:AlternateContent>
      <p:sp>
        <p:nvSpPr>
          <p:cNvPr id="13" name="Right Arrow 12">
            <a:extLst>
              <a:ext uri="{FF2B5EF4-FFF2-40B4-BE49-F238E27FC236}">
                <a16:creationId xmlns:a16="http://schemas.microsoft.com/office/drawing/2014/main" id="{03079C5C-5FE5-639B-D307-B22129AEC0C3}"/>
              </a:ext>
            </a:extLst>
          </p:cNvPr>
          <p:cNvSpPr/>
          <p:nvPr/>
        </p:nvSpPr>
        <p:spPr>
          <a:xfrm>
            <a:off x="3319116" y="4912584"/>
            <a:ext cx="903736" cy="30940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810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7AAB6-073D-7D9C-1542-B10EE29DB9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381C1F-567C-22E1-57C0-13C2D660C492}"/>
              </a:ext>
            </a:extLst>
          </p:cNvPr>
          <p:cNvSpPr txBox="1"/>
          <p:nvPr/>
        </p:nvSpPr>
        <p:spPr>
          <a:xfrm>
            <a:off x="825603" y="308613"/>
            <a:ext cx="6097384" cy="523220"/>
          </a:xfrm>
          <a:prstGeom prst="rect">
            <a:avLst/>
          </a:prstGeom>
          <a:noFill/>
        </p:spPr>
        <p:txBody>
          <a:bodyPr wrap="square">
            <a:spAutoFit/>
          </a:bodyPr>
          <a:lstStyle/>
          <a:p>
            <a:r>
              <a:rPr lang="en-US" sz="2800" kern="0" dirty="0">
                <a:effectLst/>
                <a:latin typeface="+mj-lt"/>
                <a:ea typeface="Times New Roman" panose="02020603050405020304" pitchFamily="18" charset="0"/>
                <a:cs typeface="Arial" panose="020B0604020202020204" pitchFamily="34" charset="0"/>
              </a:rPr>
              <a:t>Traditional Numerical Modeling</a:t>
            </a:r>
            <a:endParaRPr lang="en-US" sz="2800" dirty="0">
              <a:latin typeface="+mj-lt"/>
            </a:endParaRPr>
          </a:p>
        </p:txBody>
      </p:sp>
      <p:sp>
        <p:nvSpPr>
          <p:cNvPr id="16" name="TextBox 15">
            <a:extLst>
              <a:ext uri="{FF2B5EF4-FFF2-40B4-BE49-F238E27FC236}">
                <a16:creationId xmlns:a16="http://schemas.microsoft.com/office/drawing/2014/main" id="{4B9FFAFB-89BB-8B0B-F379-4C3B758AAA55}"/>
              </a:ext>
            </a:extLst>
          </p:cNvPr>
          <p:cNvSpPr txBox="1"/>
          <p:nvPr/>
        </p:nvSpPr>
        <p:spPr>
          <a:xfrm>
            <a:off x="5762880" y="784100"/>
            <a:ext cx="5680183" cy="2415726"/>
          </a:xfrm>
          <a:prstGeom prst="rect">
            <a:avLst/>
          </a:prstGeom>
          <a:noFill/>
        </p:spPr>
        <p:txBody>
          <a:bodyPr wrap="square">
            <a:spAutoFit/>
          </a:bodyPr>
          <a:lstStyle/>
          <a:p>
            <a:pPr>
              <a:lnSpc>
                <a:spcPct val="150000"/>
              </a:lnSpc>
            </a:pPr>
            <a:r>
              <a:rPr lang="en-US" b="1" dirty="0"/>
              <a:t>Finite Difference Method </a:t>
            </a:r>
          </a:p>
          <a:p>
            <a:pPr marL="285750" indent="-285750">
              <a:lnSpc>
                <a:spcPct val="150000"/>
              </a:lnSpc>
              <a:buFont typeface="Arial" panose="020B0604020202020204" pitchFamily="34" charset="0"/>
              <a:buChar char="•"/>
            </a:pPr>
            <a:r>
              <a:rPr lang="en-US" sz="1400" dirty="0"/>
              <a:t>Divides the computational domain into a specified grid or mesh to systematically solve PDEs</a:t>
            </a:r>
          </a:p>
          <a:p>
            <a:pPr marL="285750" indent="-285750">
              <a:lnSpc>
                <a:spcPct val="150000"/>
              </a:lnSpc>
              <a:buFont typeface="Arial" panose="020B0604020202020204" pitchFamily="34" charset="0"/>
              <a:buChar char="•"/>
            </a:pPr>
            <a:r>
              <a:rPr lang="en-US" sz="1400" dirty="0"/>
              <a:t>Converts partial differential equations (PDEs) into algebraic equations using discretization</a:t>
            </a:r>
          </a:p>
          <a:p>
            <a:pPr marL="285750" indent="-285750">
              <a:lnSpc>
                <a:spcPct val="150000"/>
              </a:lnSpc>
              <a:buFont typeface="Arial" panose="020B0604020202020204" pitchFamily="34" charset="0"/>
              <a:buChar char="•"/>
            </a:pPr>
            <a:r>
              <a:rPr lang="en-US" sz="1400" dirty="0"/>
              <a:t>Approximates derivatives using finite differences on spatial and temporal grids</a:t>
            </a:r>
          </a:p>
        </p:txBody>
      </p:sp>
      <p:grpSp>
        <p:nvGrpSpPr>
          <p:cNvPr id="14" name="Group 13">
            <a:extLst>
              <a:ext uri="{FF2B5EF4-FFF2-40B4-BE49-F238E27FC236}">
                <a16:creationId xmlns:a16="http://schemas.microsoft.com/office/drawing/2014/main" id="{9871DD08-C0D4-E7BD-4DAE-D8075AC0F381}"/>
              </a:ext>
            </a:extLst>
          </p:cNvPr>
          <p:cNvGrpSpPr/>
          <p:nvPr/>
        </p:nvGrpSpPr>
        <p:grpSpPr>
          <a:xfrm>
            <a:off x="165787" y="1158484"/>
            <a:ext cx="5157805" cy="3058641"/>
            <a:chOff x="792969" y="1951374"/>
            <a:chExt cx="4946968" cy="1948092"/>
          </a:xfrm>
        </p:grpSpPr>
        <p:sp>
          <p:nvSpPr>
            <p:cNvPr id="5" name="Can 4">
              <a:extLst>
                <a:ext uri="{FF2B5EF4-FFF2-40B4-BE49-F238E27FC236}">
                  <a16:creationId xmlns:a16="http://schemas.microsoft.com/office/drawing/2014/main" id="{8538CB8B-2BBD-4FEB-4AF6-CDD8FB534850}"/>
                </a:ext>
              </a:extLst>
            </p:cNvPr>
            <p:cNvSpPr/>
            <p:nvPr/>
          </p:nvSpPr>
          <p:spPr>
            <a:xfrm rot="16200000">
              <a:off x="3263530" y="1596619"/>
              <a:ext cx="115170" cy="3441469"/>
            </a:xfrm>
            <a:prstGeom prst="can">
              <a:avLst/>
            </a:prstGeom>
            <a:gradFill flip="none" rotWithShape="1">
              <a:gsLst>
                <a:gs pos="91007">
                  <a:schemeClr val="accent4">
                    <a:lumMod val="20000"/>
                    <a:lumOff val="80000"/>
                  </a:schemeClr>
                </a:gs>
                <a:gs pos="0">
                  <a:srgbClr val="FF0000"/>
                </a:gs>
                <a:gs pos="24000">
                  <a:schemeClr val="accent1">
                    <a:lumMod val="45000"/>
                    <a:lumOff val="55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37C1B9C8-AFCE-7287-B8F7-E5A26FAFD2EF}"/>
                </a:ext>
              </a:extLst>
            </p:cNvPr>
            <p:cNvSpPr/>
            <p:nvPr/>
          </p:nvSpPr>
          <p:spPr>
            <a:xfrm rot="16200000">
              <a:off x="3961617" y="496124"/>
              <a:ext cx="115172" cy="3441469"/>
            </a:xfrm>
            <a:prstGeom prst="can">
              <a:avLst/>
            </a:prstGeom>
            <a:gradFill flip="none" rotWithShape="1">
              <a:gsLst>
                <a:gs pos="91000">
                  <a:schemeClr val="accent4">
                    <a:lumMod val="20000"/>
                    <a:lumOff val="80000"/>
                  </a:schemeClr>
                </a:gs>
                <a:gs pos="57000">
                  <a:schemeClr val="accent2">
                    <a:lumMod val="20000"/>
                    <a:lumOff val="80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89F84B-62C7-B47E-DDBA-4A90C5F1D24E}"/>
                    </a:ext>
                  </a:extLst>
                </p:cNvPr>
                <p:cNvSpPr txBox="1"/>
                <p:nvPr/>
              </p:nvSpPr>
              <p:spPr>
                <a:xfrm>
                  <a:off x="2709660" y="3429000"/>
                  <a:ext cx="982017" cy="470466"/>
                </a:xfrm>
                <a:prstGeom prst="rect">
                  <a:avLst/>
                </a:prstGeom>
                <a:noFill/>
              </p:spPr>
              <p:txBody>
                <a:bodyPr wrap="none" rtlCol="0">
                  <a:spAutoFit/>
                </a:bodyPr>
                <a:lstStyle/>
                <a:p>
                  <a:r>
                    <a:rPr lang="en-US" sz="1400" i="1" dirty="0"/>
                    <a:t>x = 100 cm</a:t>
                  </a:r>
                </a:p>
                <a:p>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oMath>
                  </a14:m>
                  <a:r>
                    <a:rPr lang="en-US" sz="1400" i="1" dirty="0"/>
                    <a:t> 2 cm</a:t>
                  </a:r>
                </a:p>
                <a:p>
                  <a:endParaRPr lang="en-US" sz="1400" i="1" dirty="0"/>
                </a:p>
              </p:txBody>
            </p:sp>
          </mc:Choice>
          <mc:Fallback xmlns="">
            <p:sp>
              <p:nvSpPr>
                <p:cNvPr id="7" name="TextBox 6">
                  <a:extLst>
                    <a:ext uri="{FF2B5EF4-FFF2-40B4-BE49-F238E27FC236}">
                      <a16:creationId xmlns:a16="http://schemas.microsoft.com/office/drawing/2014/main" id="{9D89F84B-62C7-B47E-DDBA-4A90C5F1D24E}"/>
                    </a:ext>
                  </a:extLst>
                </p:cNvPr>
                <p:cNvSpPr txBox="1">
                  <a:spLocks noRot="1" noChangeAspect="1" noMove="1" noResize="1" noEditPoints="1" noAdjustHandles="1" noChangeArrowheads="1" noChangeShapeType="1" noTextEdit="1"/>
                </p:cNvSpPr>
                <p:nvPr/>
              </p:nvSpPr>
              <p:spPr>
                <a:xfrm>
                  <a:off x="2709660" y="3429000"/>
                  <a:ext cx="982017" cy="470466"/>
                </a:xfrm>
                <a:prstGeom prst="rect">
                  <a:avLst/>
                </a:prstGeom>
                <a:blipFill>
                  <a:blip r:embed="rId3"/>
                  <a:stretch>
                    <a:fillRect l="-2439" t="-169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9BFD510-0B3A-E846-8841-BB8BC1AF5AF9}"/>
                </a:ext>
              </a:extLst>
            </p:cNvPr>
            <p:cNvCxnSpPr>
              <a:cxnSpLocks/>
            </p:cNvCxnSpPr>
            <p:nvPr/>
          </p:nvCxnSpPr>
          <p:spPr>
            <a:xfrm flipV="1">
              <a:off x="1425814" y="2220441"/>
              <a:ext cx="698087" cy="1100493"/>
            </a:xfrm>
            <a:prstGeom prst="straightConnector1">
              <a:avLst/>
            </a:prstGeom>
            <a:ln w="28575">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2FE40A-FD93-C62A-A734-D9957ADC606C}"/>
                    </a:ext>
                  </a:extLst>
                </p:cNvPr>
                <p:cNvSpPr txBox="1"/>
                <p:nvPr/>
              </p:nvSpPr>
              <p:spPr>
                <a:xfrm>
                  <a:off x="792969" y="2520336"/>
                  <a:ext cx="970455" cy="333246"/>
                </a:xfrm>
                <a:prstGeom prst="rect">
                  <a:avLst/>
                </a:prstGeom>
                <a:noFill/>
              </p:spPr>
              <p:txBody>
                <a:bodyPr wrap="none" rtlCol="0">
                  <a:spAutoFit/>
                </a:bodyPr>
                <a:lstStyle/>
                <a:p>
                  <a:pPr algn="ctr"/>
                  <a:r>
                    <a:rPr lang="en-US" sz="1400" i="1" dirty="0"/>
                    <a:t>t = 100 sec</a:t>
                  </a:r>
                </a:p>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m:t>
                      </m:r>
                    </m:oMath>
                  </a14:m>
                  <a:r>
                    <a:rPr lang="en-US" sz="1400" i="1" dirty="0"/>
                    <a:t> 5 sec</a:t>
                  </a:r>
                </a:p>
              </p:txBody>
            </p:sp>
          </mc:Choice>
          <mc:Fallback xmlns="">
            <p:sp>
              <p:nvSpPr>
                <p:cNvPr id="10" name="TextBox 9">
                  <a:extLst>
                    <a:ext uri="{FF2B5EF4-FFF2-40B4-BE49-F238E27FC236}">
                      <a16:creationId xmlns:a16="http://schemas.microsoft.com/office/drawing/2014/main" id="{6E2FE40A-FD93-C62A-A734-D9957ADC606C}"/>
                    </a:ext>
                  </a:extLst>
                </p:cNvPr>
                <p:cNvSpPr txBox="1">
                  <a:spLocks noRot="1" noChangeAspect="1" noMove="1" noResize="1" noEditPoints="1" noAdjustHandles="1" noChangeArrowheads="1" noChangeShapeType="1" noTextEdit="1"/>
                </p:cNvSpPr>
                <p:nvPr/>
              </p:nvSpPr>
              <p:spPr>
                <a:xfrm>
                  <a:off x="792969" y="2520336"/>
                  <a:ext cx="970455" cy="333246"/>
                </a:xfrm>
                <a:prstGeom prst="rect">
                  <a:avLst/>
                </a:prstGeom>
                <a:blipFill>
                  <a:blip r:embed="rId4"/>
                  <a:stretch>
                    <a:fillRect t="-2381" r="-2469" b="-1190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BC86264-54F1-4EAD-E679-9BA176218CFF}"/>
                </a:ext>
              </a:extLst>
            </p:cNvPr>
            <p:cNvSpPr txBox="1"/>
            <p:nvPr/>
          </p:nvSpPr>
          <p:spPr>
            <a:xfrm>
              <a:off x="2451936" y="1951374"/>
              <a:ext cx="1594219" cy="307777"/>
            </a:xfrm>
            <a:prstGeom prst="rect">
              <a:avLst/>
            </a:prstGeom>
            <a:noFill/>
          </p:spPr>
          <p:txBody>
            <a:bodyPr wrap="none" rtlCol="0">
              <a:spAutoFit/>
            </a:bodyPr>
            <a:lstStyle/>
            <a:p>
              <a:r>
                <a:rPr lang="en-US" sz="1400" i="1" dirty="0"/>
                <a:t>U = temperature C</a:t>
              </a:r>
            </a:p>
          </p:txBody>
        </p:sp>
      </p:grpSp>
      <p:sp>
        <p:nvSpPr>
          <p:cNvPr id="42" name="Can 41">
            <a:extLst>
              <a:ext uri="{FF2B5EF4-FFF2-40B4-BE49-F238E27FC236}">
                <a16:creationId xmlns:a16="http://schemas.microsoft.com/office/drawing/2014/main" id="{A22CFD34-2343-2077-489B-4FB34559844E}"/>
              </a:ext>
            </a:extLst>
          </p:cNvPr>
          <p:cNvSpPr/>
          <p:nvPr/>
        </p:nvSpPr>
        <p:spPr>
          <a:xfrm rot="16200000">
            <a:off x="2898239" y="1018229"/>
            <a:ext cx="180825" cy="3588143"/>
          </a:xfrm>
          <a:prstGeom prst="can">
            <a:avLst/>
          </a:prstGeom>
          <a:gradFill flip="none" rotWithShape="1">
            <a:gsLst>
              <a:gs pos="91007">
                <a:schemeClr val="accent4">
                  <a:lumMod val="20000"/>
                  <a:lumOff val="80000"/>
                </a:schemeClr>
              </a:gs>
              <a:gs pos="20000">
                <a:schemeClr val="accent2">
                  <a:lumMod val="75000"/>
                </a:schemeClr>
              </a:gs>
              <a:gs pos="54000">
                <a:schemeClr val="accent1">
                  <a:lumMod val="45000"/>
                  <a:lumOff val="55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an 42">
            <a:extLst>
              <a:ext uri="{FF2B5EF4-FFF2-40B4-BE49-F238E27FC236}">
                <a16:creationId xmlns:a16="http://schemas.microsoft.com/office/drawing/2014/main" id="{53DF2BFA-93F2-AE6D-019D-542E54AE23A1}"/>
              </a:ext>
            </a:extLst>
          </p:cNvPr>
          <p:cNvSpPr/>
          <p:nvPr/>
        </p:nvSpPr>
        <p:spPr>
          <a:xfrm rot="16200000">
            <a:off x="3239436" y="229945"/>
            <a:ext cx="180825" cy="3588143"/>
          </a:xfrm>
          <a:prstGeom prst="can">
            <a:avLst/>
          </a:prstGeom>
          <a:gradFill flip="none" rotWithShape="1">
            <a:gsLst>
              <a:gs pos="67000">
                <a:schemeClr val="accent4">
                  <a:lumMod val="20000"/>
                  <a:lumOff val="80000"/>
                </a:schemeClr>
              </a:gs>
              <a:gs pos="32000">
                <a:schemeClr val="accent2">
                  <a:lumMod val="60000"/>
                  <a:lumOff val="40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63A34BF5-0B19-E203-11D6-E67BF5E721DE}"/>
              </a:ext>
            </a:extLst>
          </p:cNvPr>
          <p:cNvGrpSpPr/>
          <p:nvPr/>
        </p:nvGrpSpPr>
        <p:grpSpPr>
          <a:xfrm>
            <a:off x="1007610" y="1570911"/>
            <a:ext cx="4315983" cy="1726633"/>
            <a:chOff x="759426" y="4408732"/>
            <a:chExt cx="4315983" cy="1726633"/>
          </a:xfrm>
        </p:grpSpPr>
        <p:sp>
          <p:nvSpPr>
            <p:cNvPr id="17" name="Parallelogram 16">
              <a:extLst>
                <a:ext uri="{FF2B5EF4-FFF2-40B4-BE49-F238E27FC236}">
                  <a16:creationId xmlns:a16="http://schemas.microsoft.com/office/drawing/2014/main" id="{FAA8BDBB-8C6E-EAC5-CC5A-92EE6B126073}"/>
                </a:ext>
              </a:extLst>
            </p:cNvPr>
            <p:cNvSpPr/>
            <p:nvPr/>
          </p:nvSpPr>
          <p:spPr>
            <a:xfrm>
              <a:off x="759426" y="4418759"/>
              <a:ext cx="4315983" cy="1716606"/>
            </a:xfrm>
            <a:prstGeom prst="parallelogram">
              <a:avLst>
                <a:gd name="adj" fmla="val 44021"/>
              </a:avLst>
            </a:prstGeom>
            <a:noFill/>
            <a:ln w="9525">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A68694E-971F-3DD4-A6DA-FC955334F1CF}"/>
                </a:ext>
              </a:extLst>
            </p:cNvPr>
            <p:cNvCxnSpPr/>
            <p:nvPr/>
          </p:nvCxnSpPr>
          <p:spPr>
            <a:xfrm flipH="1">
              <a:off x="1111624" y="441875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848FF35-61AD-EBFD-D8D1-A223026B3DA5}"/>
                </a:ext>
              </a:extLst>
            </p:cNvPr>
            <p:cNvCxnSpPr/>
            <p:nvPr/>
          </p:nvCxnSpPr>
          <p:spPr>
            <a:xfrm flipH="1">
              <a:off x="1691528" y="4418525"/>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DDF1C14-3A19-A7D3-3BB2-7D58B5A0311F}"/>
                </a:ext>
              </a:extLst>
            </p:cNvPr>
            <p:cNvCxnSpPr/>
            <p:nvPr/>
          </p:nvCxnSpPr>
          <p:spPr>
            <a:xfrm flipH="1">
              <a:off x="1979691" y="4408732"/>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3C29B15-3541-105F-FF87-AD44B4CA3049}"/>
                </a:ext>
              </a:extLst>
            </p:cNvPr>
            <p:cNvCxnSpPr/>
            <p:nvPr/>
          </p:nvCxnSpPr>
          <p:spPr>
            <a:xfrm flipH="1">
              <a:off x="2259418" y="4418642"/>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91C1AAB-287B-AFFB-47A2-6AC8E95FF544}"/>
                </a:ext>
              </a:extLst>
            </p:cNvPr>
            <p:cNvCxnSpPr/>
            <p:nvPr/>
          </p:nvCxnSpPr>
          <p:spPr>
            <a:xfrm flipH="1">
              <a:off x="2554353" y="440884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DCEFA1A-D514-1401-E842-86A05814C68C}"/>
                </a:ext>
              </a:extLst>
            </p:cNvPr>
            <p:cNvCxnSpPr/>
            <p:nvPr/>
          </p:nvCxnSpPr>
          <p:spPr>
            <a:xfrm flipH="1">
              <a:off x="2843511" y="441875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44B4B52-0763-137A-3717-6DF1C50B62FF}"/>
                </a:ext>
              </a:extLst>
            </p:cNvPr>
            <p:cNvCxnSpPr/>
            <p:nvPr/>
          </p:nvCxnSpPr>
          <p:spPr>
            <a:xfrm flipH="1">
              <a:off x="3128736" y="441875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D3470C4-C167-AD4A-5E2F-F9CC6F0EC965}"/>
                </a:ext>
              </a:extLst>
            </p:cNvPr>
            <p:cNvCxnSpPr/>
            <p:nvPr/>
          </p:nvCxnSpPr>
          <p:spPr>
            <a:xfrm flipH="1">
              <a:off x="3398342" y="441875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FD8AA13-2660-A8BB-2EF8-15E7C43C06D8}"/>
                </a:ext>
              </a:extLst>
            </p:cNvPr>
            <p:cNvCxnSpPr/>
            <p:nvPr/>
          </p:nvCxnSpPr>
          <p:spPr>
            <a:xfrm flipH="1">
              <a:off x="3686505" y="4408849"/>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EB028AD-93E9-734E-EED0-BB73ECD6FA03}"/>
                </a:ext>
              </a:extLst>
            </p:cNvPr>
            <p:cNvCxnSpPr/>
            <p:nvPr/>
          </p:nvCxnSpPr>
          <p:spPr>
            <a:xfrm flipH="1">
              <a:off x="3974668" y="4418291"/>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3256C27-7AEB-5657-EF95-5D2388CB58C5}"/>
                </a:ext>
              </a:extLst>
            </p:cNvPr>
            <p:cNvCxnSpPr/>
            <p:nvPr/>
          </p:nvCxnSpPr>
          <p:spPr>
            <a:xfrm flipH="1">
              <a:off x="1398835" y="4418291"/>
              <a:ext cx="744070" cy="1716606"/>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C554F20-E238-3E3C-5AB4-9D0EE62AF0B9}"/>
                </a:ext>
              </a:extLst>
            </p:cNvPr>
            <p:cNvCxnSpPr>
              <a:cxnSpLocks/>
            </p:cNvCxnSpPr>
            <p:nvPr/>
          </p:nvCxnSpPr>
          <p:spPr>
            <a:xfrm>
              <a:off x="1421922" y="4626107"/>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E6B0570-5AFB-4F4D-10AF-AE4AED8FCC99}"/>
                </a:ext>
              </a:extLst>
            </p:cNvPr>
            <p:cNvCxnSpPr>
              <a:cxnSpLocks/>
            </p:cNvCxnSpPr>
            <p:nvPr/>
          </p:nvCxnSpPr>
          <p:spPr>
            <a:xfrm>
              <a:off x="1310162" y="4880107"/>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0B9AAA3-99C8-0A15-D16A-8A9F5670D3E3}"/>
                </a:ext>
              </a:extLst>
            </p:cNvPr>
            <p:cNvCxnSpPr>
              <a:cxnSpLocks/>
            </p:cNvCxnSpPr>
            <p:nvPr/>
          </p:nvCxnSpPr>
          <p:spPr>
            <a:xfrm>
              <a:off x="1189522" y="5146299"/>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72DCB39D-2864-84C1-589D-C7830F282604}"/>
                </a:ext>
              </a:extLst>
            </p:cNvPr>
            <p:cNvCxnSpPr>
              <a:cxnSpLocks/>
            </p:cNvCxnSpPr>
            <p:nvPr/>
          </p:nvCxnSpPr>
          <p:spPr>
            <a:xfrm>
              <a:off x="1077204" y="5408427"/>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2D371E8-416C-81EC-AC78-A509FCB09288}"/>
                </a:ext>
              </a:extLst>
            </p:cNvPr>
            <p:cNvCxnSpPr>
              <a:cxnSpLocks/>
            </p:cNvCxnSpPr>
            <p:nvPr/>
          </p:nvCxnSpPr>
          <p:spPr>
            <a:xfrm>
              <a:off x="962690" y="5670555"/>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35FF7F1-B9E5-F072-D9C6-03A29545BA96}"/>
                </a:ext>
              </a:extLst>
            </p:cNvPr>
            <p:cNvCxnSpPr>
              <a:cxnSpLocks/>
            </p:cNvCxnSpPr>
            <p:nvPr/>
          </p:nvCxnSpPr>
          <p:spPr>
            <a:xfrm>
              <a:off x="848890" y="5920491"/>
              <a:ext cx="3565125" cy="0"/>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grpSp>
      <p:sp>
        <p:nvSpPr>
          <p:cNvPr id="45" name="TextBox 44">
            <a:extLst>
              <a:ext uri="{FF2B5EF4-FFF2-40B4-BE49-F238E27FC236}">
                <a16:creationId xmlns:a16="http://schemas.microsoft.com/office/drawing/2014/main" id="{810ED943-06D6-F82B-49B8-F290B42CEE1D}"/>
              </a:ext>
            </a:extLst>
          </p:cNvPr>
          <p:cNvSpPr txBox="1"/>
          <p:nvPr/>
        </p:nvSpPr>
        <p:spPr>
          <a:xfrm>
            <a:off x="1007610" y="4024616"/>
            <a:ext cx="11756257" cy="2850460"/>
          </a:xfrm>
          <a:prstGeom prst="rect">
            <a:avLst/>
          </a:prstGeom>
          <a:noFill/>
        </p:spPr>
        <p:txBody>
          <a:bodyPr wrap="square">
            <a:spAutoFit/>
          </a:bodyPr>
          <a:lstStyle/>
          <a:p>
            <a:pPr>
              <a:lnSpc>
                <a:spcPct val="200000"/>
              </a:lnSpc>
            </a:pPr>
            <a:r>
              <a:rPr lang="en-US" b="1" dirty="0"/>
              <a:t>Key Limitations</a:t>
            </a:r>
          </a:p>
          <a:p>
            <a:pPr>
              <a:lnSpc>
                <a:spcPct val="200000"/>
              </a:lnSpc>
            </a:pPr>
            <a:r>
              <a:rPr lang="en-US" sz="1400" b="1" dirty="0"/>
              <a:t>Grid Dependency </a:t>
            </a:r>
            <a:r>
              <a:rPr lang="en-US" sz="1400" dirty="0"/>
              <a:t>: Solution accuracy strongly depends on grid spacing, but finer resolution increases the computational demands</a:t>
            </a:r>
          </a:p>
          <a:p>
            <a:pPr>
              <a:lnSpc>
                <a:spcPct val="200000"/>
              </a:lnSpc>
            </a:pPr>
            <a:r>
              <a:rPr lang="en-US" sz="1400" b="1" dirty="0"/>
              <a:t>Numerical Stability </a:t>
            </a:r>
            <a:r>
              <a:rPr lang="en-US" sz="1400" dirty="0"/>
              <a:t>: Limits the possible time step size as spatial grids become finer, thus increasing computational requirements</a:t>
            </a:r>
          </a:p>
          <a:p>
            <a:pPr>
              <a:lnSpc>
                <a:spcPct val="150000"/>
              </a:lnSpc>
            </a:pPr>
            <a:r>
              <a:rPr lang="en-US" sz="1400" b="1" dirty="0"/>
              <a:t>Computational Complexity </a:t>
            </a:r>
            <a:endParaRPr lang="en-US" sz="1400" dirty="0"/>
          </a:p>
          <a:p>
            <a:pPr marL="742950" lvl="1" indent="-285750">
              <a:lnSpc>
                <a:spcPct val="150000"/>
              </a:lnSpc>
              <a:buFont typeface="Arial" panose="020B0604020202020204" pitchFamily="34" charset="0"/>
              <a:buChar char="•"/>
            </a:pPr>
            <a:r>
              <a:rPr lang="en-US" sz="1400" dirty="0"/>
              <a:t>Increasing the resolution results in exponential growth in computational demands by a factor of * 2</a:t>
            </a:r>
            <a:r>
              <a:rPr lang="en-US" sz="1400" baseline="30000" dirty="0"/>
              <a:t>Dimention</a:t>
            </a:r>
            <a:endParaRPr lang="en-US" sz="1400" dirty="0"/>
          </a:p>
          <a:p>
            <a:pPr marL="742950" lvl="1" indent="-285750">
              <a:lnSpc>
                <a:spcPct val="150000"/>
              </a:lnSpc>
              <a:buFont typeface="Arial" panose="020B0604020202020204" pitchFamily="34" charset="0"/>
              <a:buChar char="•"/>
            </a:pPr>
            <a:r>
              <a:rPr lang="en-US" sz="1400" dirty="0"/>
              <a:t>Difficulties in scaling- Becomes highly demanding with complex geometries and higher-dimensional problems</a:t>
            </a:r>
          </a:p>
          <a:p>
            <a:pPr>
              <a:lnSpc>
                <a:spcPct val="200000"/>
              </a:lnSpc>
            </a:pPr>
            <a:endParaRPr lang="en-US" sz="14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29EC44-508D-367C-4F65-8B8CA244DC53}"/>
                  </a:ext>
                </a:extLst>
              </p:cNvPr>
              <p:cNvSpPr txBox="1"/>
              <p:nvPr/>
            </p:nvSpPr>
            <p:spPr>
              <a:xfrm>
                <a:off x="5762880" y="3406029"/>
                <a:ext cx="5853024" cy="1022588"/>
              </a:xfrm>
              <a:prstGeom prst="rect">
                <a:avLst/>
              </a:prstGeom>
              <a:noFill/>
            </p:spPr>
            <p:txBody>
              <a:bodyPr wrap="square">
                <a:spAutoFit/>
              </a:bodyPr>
              <a:lstStyle/>
              <a:p>
                <a:pPr>
                  <a:lnSpc>
                    <a:spcPct val="150000"/>
                  </a:lnSpc>
                </a:pPr>
                <a:r>
                  <a:rPr lang="en-US" sz="1400" b="1" i="1" dirty="0"/>
                  <a:t>New Temp =  Actual Temperature  +  Heat Diffusion term</a:t>
                </a:r>
              </a:p>
              <a:p>
                <a:pPr>
                  <a:lnSpc>
                    <a:spcPct val="150000"/>
                  </a:lnSpc>
                </a:pPr>
                <a14:m>
                  <m:oMathPara xmlns:m="http://schemas.openxmlformats.org/officeDocument/2006/math">
                    <m:oMathParaPr>
                      <m:jc m:val="left"/>
                    </m:oMathParaPr>
                    <m:oMath xmlns:m="http://schemas.openxmlformats.org/officeDocument/2006/math">
                      <m:r>
                        <a:rPr lang="en-US" sz="1400" b="1" i="1" smtClean="0">
                          <a:latin typeface="Cambria Math" panose="02040503050406030204" pitchFamily="18" charset="0"/>
                        </a:rPr>
                        <m:t>𝑼</m:t>
                      </m:r>
                      <m:r>
                        <a:rPr lang="en-US" sz="1400" b="1" i="1" smtClean="0">
                          <a:latin typeface="Cambria Math" panose="02040503050406030204" pitchFamily="18" charset="0"/>
                        </a:rPr>
                        <m:t> </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𝒙</m:t>
                          </m:r>
                          <m:r>
                            <a:rPr lang="en-US" sz="1400" b="1" i="1" smtClean="0">
                              <a:latin typeface="Cambria Math" panose="02040503050406030204" pitchFamily="18" charset="0"/>
                            </a:rPr>
                            <m:t>, </m:t>
                          </m:r>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𝟏</m:t>
                          </m:r>
                        </m:e>
                      </m:d>
                      <m:r>
                        <a:rPr lang="en-US" sz="1400" b="1" i="1" smtClean="0">
                          <a:latin typeface="Cambria Math" panose="02040503050406030204" pitchFamily="18" charset="0"/>
                        </a:rPr>
                        <m:t>=</m:t>
                      </m:r>
                      <m:r>
                        <a:rPr lang="en-US" sz="1400" b="1" i="1" smtClean="0">
                          <a:latin typeface="Cambria Math" panose="02040503050406030204" pitchFamily="18" charset="0"/>
                        </a:rPr>
                        <m:t>𝑼</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𝒙</m:t>
                          </m:r>
                          <m:r>
                            <a:rPr lang="en-US" sz="1400" b="1" i="1" smtClean="0">
                              <a:latin typeface="Cambria Math" panose="02040503050406030204" pitchFamily="18" charset="0"/>
                            </a:rPr>
                            <m:t>,</m:t>
                          </m:r>
                          <m:r>
                            <a:rPr lang="en-US" sz="1400" b="1" i="1" smtClean="0">
                              <a:latin typeface="Cambria Math" panose="02040503050406030204" pitchFamily="18" charset="0"/>
                            </a:rPr>
                            <m:t>𝒕</m:t>
                          </m:r>
                        </m:e>
                      </m:d>
                      <m:r>
                        <a:rPr lang="en-US" sz="1400" b="1" i="1" smtClean="0">
                          <a:latin typeface="Cambria Math" panose="02040503050406030204" pitchFamily="18" charset="0"/>
                        </a:rPr>
                        <m:t> +  </m:t>
                      </m:r>
                      <m:r>
                        <a:rPr lang="en-US" sz="1400" b="1" i="1">
                          <a:latin typeface="Cambria Math" panose="02040503050406030204" pitchFamily="18" charset="0"/>
                          <a:ea typeface="Cambria Math" panose="02040503050406030204" pitchFamily="18" charset="0"/>
                        </a:rPr>
                        <m:t>𝜶</m:t>
                      </m:r>
                      <m:f>
                        <m:fPr>
                          <m:ctrlPr>
                            <a:rPr lang="en-US" sz="1400" b="1" i="1" smtClean="0">
                              <a:latin typeface="Cambria Math" panose="02040503050406030204" pitchFamily="18" charset="0"/>
                              <a:ea typeface="Cambria Math" panose="02040503050406030204" pitchFamily="18" charset="0"/>
                            </a:rPr>
                          </m:ctrlPr>
                        </m:fPr>
                        <m:num>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𝒕</m:t>
                          </m:r>
                        </m:num>
                        <m:den>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𝒙</m:t>
                              </m:r>
                            </m:e>
                            <m:sup>
                              <m:r>
                                <a:rPr lang="en-US" sz="1400" b="1" i="1" smtClean="0">
                                  <a:latin typeface="Cambria Math" panose="02040503050406030204" pitchFamily="18" charset="0"/>
                                  <a:ea typeface="Cambria Math" panose="02040503050406030204" pitchFamily="18" charset="0"/>
                                </a:rPr>
                                <m:t>𝟐</m:t>
                              </m:r>
                            </m:sup>
                          </m:sSup>
                        </m:den>
                      </m:f>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𝑼</m:t>
                      </m:r>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𝒙</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𝒙</m:t>
                          </m:r>
                          <m:r>
                            <a:rPr lang="en-US" sz="1400" b="1" i="1" smtClean="0">
                              <a:latin typeface="Cambria Math" panose="02040503050406030204" pitchFamily="18" charset="0"/>
                              <a:ea typeface="Cambria Math" panose="02040503050406030204" pitchFamily="18" charset="0"/>
                            </a:rPr>
                            <m:t>, </m:t>
                          </m:r>
                          <m:r>
                            <a:rPr lang="en-US" sz="1400" b="1" i="1" smtClean="0">
                              <a:latin typeface="Cambria Math" panose="02040503050406030204" pitchFamily="18" charset="0"/>
                              <a:ea typeface="Cambria Math" panose="02040503050406030204" pitchFamily="18" charset="0"/>
                            </a:rPr>
                            <m:t>𝒕</m:t>
                          </m:r>
                        </m:e>
                      </m:d>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𝟐</m:t>
                      </m:r>
                      <m:r>
                        <a:rPr lang="en-US" sz="1400" b="1" i="1" smtClean="0">
                          <a:latin typeface="Cambria Math" panose="02040503050406030204" pitchFamily="18" charset="0"/>
                          <a:ea typeface="Cambria Math" panose="02040503050406030204" pitchFamily="18" charset="0"/>
                        </a:rPr>
                        <m:t>𝑼</m:t>
                      </m:r>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𝒙</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𝒕</m:t>
                          </m:r>
                        </m:e>
                      </m:d>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𝑼</m:t>
                      </m:r>
                      <m:d>
                        <m:dPr>
                          <m:ctrlPr>
                            <a:rPr lang="en-US" sz="1400" b="1" i="1" smtClean="0">
                              <a:latin typeface="Cambria Math" panose="02040503050406030204" pitchFamily="18" charset="0"/>
                              <a:ea typeface="Cambria Math" panose="02040503050406030204" pitchFamily="18" charset="0"/>
                            </a:rPr>
                          </m:ctrlPr>
                        </m:dPr>
                        <m:e>
                          <m:r>
                            <a:rPr lang="en-US" sz="1400" b="1" i="1" smtClean="0">
                              <a:latin typeface="Cambria Math" panose="02040503050406030204" pitchFamily="18" charset="0"/>
                              <a:ea typeface="Cambria Math" panose="02040503050406030204" pitchFamily="18" charset="0"/>
                            </a:rPr>
                            <m:t>𝒙</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𝒙</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𝒕</m:t>
                          </m:r>
                        </m:e>
                      </m:d>
                      <m:r>
                        <a:rPr lang="en-US" sz="1400" b="1" i="1" smtClean="0">
                          <a:latin typeface="Cambria Math" panose="02040503050406030204" pitchFamily="18" charset="0"/>
                          <a:ea typeface="Cambria Math" panose="02040503050406030204" pitchFamily="18" charset="0"/>
                        </a:rPr>
                        <m:t>]</m:t>
                      </m:r>
                    </m:oMath>
                  </m:oMathPara>
                </a14:m>
                <a:endParaRPr lang="en-US" sz="1400" b="1" dirty="0"/>
              </a:p>
            </p:txBody>
          </p:sp>
        </mc:Choice>
        <mc:Fallback xmlns="">
          <p:sp>
            <p:nvSpPr>
              <p:cNvPr id="2" name="TextBox 1">
                <a:extLst>
                  <a:ext uri="{FF2B5EF4-FFF2-40B4-BE49-F238E27FC236}">
                    <a16:creationId xmlns:a16="http://schemas.microsoft.com/office/drawing/2014/main" id="{0E29EC44-508D-367C-4F65-8B8CA244DC53}"/>
                  </a:ext>
                </a:extLst>
              </p:cNvPr>
              <p:cNvSpPr txBox="1">
                <a:spLocks noRot="1" noChangeAspect="1" noMove="1" noResize="1" noEditPoints="1" noAdjustHandles="1" noChangeArrowheads="1" noChangeShapeType="1" noTextEdit="1"/>
              </p:cNvSpPr>
              <p:nvPr/>
            </p:nvSpPr>
            <p:spPr>
              <a:xfrm>
                <a:off x="5762880" y="3406029"/>
                <a:ext cx="5853024" cy="1022588"/>
              </a:xfrm>
              <a:prstGeom prst="rect">
                <a:avLst/>
              </a:prstGeom>
              <a:blipFill>
                <a:blip r:embed="rId5"/>
                <a:stretch>
                  <a:fillRect l="-216"/>
                </a:stretch>
              </a:blipFill>
            </p:spPr>
            <p:txBody>
              <a:bodyPr/>
              <a:lstStyle/>
              <a:p>
                <a:r>
                  <a:rPr lang="en-US">
                    <a:noFill/>
                  </a:rPr>
                  <a:t> </a:t>
                </a:r>
              </a:p>
            </p:txBody>
          </p:sp>
        </mc:Fallback>
      </mc:AlternateContent>
    </p:spTree>
    <p:extLst>
      <p:ext uri="{BB962C8B-B14F-4D97-AF65-F5344CB8AC3E}">
        <p14:creationId xmlns:p14="http://schemas.microsoft.com/office/powerpoint/2010/main" val="252078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8044A-9D8F-129A-5FE4-AACF223F03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2B8163-CEF3-D8B5-9843-3E577287AF49}"/>
              </a:ext>
            </a:extLst>
          </p:cNvPr>
          <p:cNvSpPr txBox="1"/>
          <p:nvPr/>
        </p:nvSpPr>
        <p:spPr>
          <a:xfrm>
            <a:off x="835725" y="419314"/>
            <a:ext cx="6097384" cy="523220"/>
          </a:xfrm>
          <a:prstGeom prst="rect">
            <a:avLst/>
          </a:prstGeom>
          <a:noFill/>
        </p:spPr>
        <p:txBody>
          <a:bodyPr wrap="square">
            <a:spAutoFit/>
          </a:bodyPr>
          <a:lstStyle/>
          <a:p>
            <a:r>
              <a:rPr lang="en-IL" sz="2800" kern="0" dirty="0">
                <a:effectLst/>
                <a:latin typeface="+mj-lt"/>
                <a:ea typeface="Times New Roman" panose="02020603050405020304" pitchFamily="18" charset="0"/>
                <a:cs typeface="Arial" panose="020B0604020202020204" pitchFamily="34" charset="0"/>
              </a:rPr>
              <a:t>PINN Solution for 1D Heat Equation</a:t>
            </a:r>
            <a:endParaRPr lang="en-US" sz="2800" dirty="0">
              <a:latin typeface="+mj-lt"/>
            </a:endParaRPr>
          </a:p>
        </p:txBody>
      </p:sp>
      <p:sp>
        <p:nvSpPr>
          <p:cNvPr id="4" name="TextBox 3">
            <a:extLst>
              <a:ext uri="{FF2B5EF4-FFF2-40B4-BE49-F238E27FC236}">
                <a16:creationId xmlns:a16="http://schemas.microsoft.com/office/drawing/2014/main" id="{8EDAA21D-8BAE-5101-E4B0-FDB73CCE82BC}"/>
              </a:ext>
            </a:extLst>
          </p:cNvPr>
          <p:cNvSpPr txBox="1"/>
          <p:nvPr/>
        </p:nvSpPr>
        <p:spPr>
          <a:xfrm>
            <a:off x="1905778" y="1151321"/>
            <a:ext cx="5208477" cy="338554"/>
          </a:xfrm>
          <a:prstGeom prst="rect">
            <a:avLst/>
          </a:prstGeom>
          <a:noFill/>
        </p:spPr>
        <p:txBody>
          <a:bodyPr wrap="none" rtlCol="0">
            <a:spAutoFit/>
          </a:bodyPr>
          <a:lstStyle/>
          <a:p>
            <a:r>
              <a:rPr lang="en-US" sz="1600" dirty="0"/>
              <a:t>Overcoming the critical limitations of numerical methods</a:t>
            </a:r>
          </a:p>
        </p:txBody>
      </p:sp>
      <p:grpSp>
        <p:nvGrpSpPr>
          <p:cNvPr id="14" name="Group 13">
            <a:extLst>
              <a:ext uri="{FF2B5EF4-FFF2-40B4-BE49-F238E27FC236}">
                <a16:creationId xmlns:a16="http://schemas.microsoft.com/office/drawing/2014/main" id="{378750D3-C0E2-15A4-3FB8-31C5277D31E1}"/>
              </a:ext>
            </a:extLst>
          </p:cNvPr>
          <p:cNvGrpSpPr/>
          <p:nvPr/>
        </p:nvGrpSpPr>
        <p:grpSpPr>
          <a:xfrm>
            <a:off x="308256" y="1955870"/>
            <a:ext cx="5185665" cy="2476792"/>
            <a:chOff x="766248" y="2159273"/>
            <a:chExt cx="4973689" cy="1577504"/>
          </a:xfrm>
        </p:grpSpPr>
        <p:sp>
          <p:nvSpPr>
            <p:cNvPr id="5" name="Can 4">
              <a:extLst>
                <a:ext uri="{FF2B5EF4-FFF2-40B4-BE49-F238E27FC236}">
                  <a16:creationId xmlns:a16="http://schemas.microsoft.com/office/drawing/2014/main" id="{74A01152-19D6-96B7-1C1F-D18F96EC6F5D}"/>
                </a:ext>
              </a:extLst>
            </p:cNvPr>
            <p:cNvSpPr/>
            <p:nvPr/>
          </p:nvSpPr>
          <p:spPr>
            <a:xfrm rot="16200000">
              <a:off x="3263530" y="1596619"/>
              <a:ext cx="115170" cy="3441469"/>
            </a:xfrm>
            <a:prstGeom prst="can">
              <a:avLst/>
            </a:prstGeom>
            <a:gradFill flip="none" rotWithShape="1">
              <a:gsLst>
                <a:gs pos="91007">
                  <a:schemeClr val="accent4">
                    <a:lumMod val="20000"/>
                    <a:lumOff val="80000"/>
                  </a:schemeClr>
                </a:gs>
                <a:gs pos="0">
                  <a:srgbClr val="FF0000"/>
                </a:gs>
                <a:gs pos="22000">
                  <a:schemeClr val="accent1">
                    <a:lumMod val="45000"/>
                    <a:lumOff val="55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0F47A122-68E7-41FC-FE12-5B5328945B22}"/>
                </a:ext>
              </a:extLst>
            </p:cNvPr>
            <p:cNvSpPr/>
            <p:nvPr/>
          </p:nvSpPr>
          <p:spPr>
            <a:xfrm rot="16200000">
              <a:off x="3961617" y="496124"/>
              <a:ext cx="115172" cy="3441469"/>
            </a:xfrm>
            <a:prstGeom prst="can">
              <a:avLst/>
            </a:prstGeom>
            <a:gradFill flip="none" rotWithShape="1">
              <a:gsLst>
                <a:gs pos="91000">
                  <a:schemeClr val="accent4">
                    <a:lumMod val="20000"/>
                    <a:lumOff val="80000"/>
                  </a:schemeClr>
                </a:gs>
                <a:gs pos="33000">
                  <a:schemeClr val="accent2">
                    <a:lumMod val="20000"/>
                    <a:lumOff val="80000"/>
                  </a:schemeClr>
                </a:gs>
                <a:gs pos="100000">
                  <a:schemeClr val="accent1">
                    <a:lumMod val="30000"/>
                    <a:lumOff val="70000"/>
                  </a:schemeClr>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6766D08-7455-DA19-8520-0259EC68346F}"/>
                </a:ext>
              </a:extLst>
            </p:cNvPr>
            <p:cNvSpPr txBox="1"/>
            <p:nvPr/>
          </p:nvSpPr>
          <p:spPr>
            <a:xfrm>
              <a:off x="2709660" y="3429000"/>
              <a:ext cx="1008609" cy="307777"/>
            </a:xfrm>
            <a:prstGeom prst="rect">
              <a:avLst/>
            </a:prstGeom>
            <a:noFill/>
          </p:spPr>
          <p:txBody>
            <a:bodyPr wrap="none" rtlCol="0">
              <a:spAutoFit/>
            </a:bodyPr>
            <a:lstStyle/>
            <a:p>
              <a:r>
                <a:rPr lang="en-US" sz="1400" i="1" dirty="0"/>
                <a:t>x = 100 cm</a:t>
              </a:r>
            </a:p>
          </p:txBody>
        </p:sp>
        <p:cxnSp>
          <p:nvCxnSpPr>
            <p:cNvPr id="9" name="Straight Arrow Connector 8">
              <a:extLst>
                <a:ext uri="{FF2B5EF4-FFF2-40B4-BE49-F238E27FC236}">
                  <a16:creationId xmlns:a16="http://schemas.microsoft.com/office/drawing/2014/main" id="{58682CB4-1D5C-1150-AC4B-662661860F44}"/>
                </a:ext>
              </a:extLst>
            </p:cNvPr>
            <p:cNvCxnSpPr>
              <a:cxnSpLocks/>
            </p:cNvCxnSpPr>
            <p:nvPr/>
          </p:nvCxnSpPr>
          <p:spPr>
            <a:xfrm flipV="1">
              <a:off x="1425814" y="2220441"/>
              <a:ext cx="698087" cy="1100493"/>
            </a:xfrm>
            <a:prstGeom prst="straightConnector1">
              <a:avLst/>
            </a:prstGeom>
            <a:ln w="28575">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C8218D3-DB16-339F-9031-2D3FDB9E7A78}"/>
                </a:ext>
              </a:extLst>
            </p:cNvPr>
            <p:cNvSpPr txBox="1"/>
            <p:nvPr/>
          </p:nvSpPr>
          <p:spPr>
            <a:xfrm>
              <a:off x="766248" y="2520336"/>
              <a:ext cx="1011815" cy="307777"/>
            </a:xfrm>
            <a:prstGeom prst="rect">
              <a:avLst/>
            </a:prstGeom>
            <a:noFill/>
          </p:spPr>
          <p:txBody>
            <a:bodyPr wrap="none" rtlCol="0">
              <a:spAutoFit/>
            </a:bodyPr>
            <a:lstStyle/>
            <a:p>
              <a:r>
                <a:rPr lang="en-US" sz="1400" i="1" dirty="0"/>
                <a:t>t = 100 sec</a:t>
              </a:r>
            </a:p>
          </p:txBody>
        </p:sp>
        <p:sp>
          <p:nvSpPr>
            <p:cNvPr id="11" name="TextBox 10">
              <a:extLst>
                <a:ext uri="{FF2B5EF4-FFF2-40B4-BE49-F238E27FC236}">
                  <a16:creationId xmlns:a16="http://schemas.microsoft.com/office/drawing/2014/main" id="{18C1E12A-3FEB-4978-00BB-7F28177A5985}"/>
                </a:ext>
              </a:extLst>
            </p:cNvPr>
            <p:cNvSpPr txBox="1"/>
            <p:nvPr/>
          </p:nvSpPr>
          <p:spPr>
            <a:xfrm>
              <a:off x="2123901" y="2562766"/>
              <a:ext cx="1594219" cy="307777"/>
            </a:xfrm>
            <a:prstGeom prst="rect">
              <a:avLst/>
            </a:prstGeom>
            <a:noFill/>
          </p:spPr>
          <p:txBody>
            <a:bodyPr wrap="none" rtlCol="0">
              <a:spAutoFit/>
            </a:bodyPr>
            <a:lstStyle/>
            <a:p>
              <a:r>
                <a:rPr lang="en-US" sz="1400" i="1" dirty="0"/>
                <a:t>U = temperature C</a:t>
              </a:r>
            </a:p>
          </p:txBody>
        </p:sp>
      </p:grpSp>
      <p:sp>
        <p:nvSpPr>
          <p:cNvPr id="16" name="TextBox 15">
            <a:extLst>
              <a:ext uri="{FF2B5EF4-FFF2-40B4-BE49-F238E27FC236}">
                <a16:creationId xmlns:a16="http://schemas.microsoft.com/office/drawing/2014/main" id="{1C39EE27-3851-2BD8-5153-67834C4F281D}"/>
              </a:ext>
            </a:extLst>
          </p:cNvPr>
          <p:cNvSpPr txBox="1"/>
          <p:nvPr/>
        </p:nvSpPr>
        <p:spPr>
          <a:xfrm>
            <a:off x="5786360" y="1626153"/>
            <a:ext cx="6097384" cy="26421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t>Mesh-Free: </a:t>
            </a:r>
            <a:r>
              <a:rPr lang="en-US" sz="1600" dirty="0"/>
              <a:t>Continuous Approximation Eliminates the need for predefined grid discretization</a:t>
            </a:r>
          </a:p>
          <a:p>
            <a:pPr marL="285750" indent="-285750">
              <a:lnSpc>
                <a:spcPct val="150000"/>
              </a:lnSpc>
              <a:buFont typeface="Arial" panose="020B0604020202020204" pitchFamily="34" charset="0"/>
              <a:buChar char="•"/>
            </a:pPr>
            <a:r>
              <a:rPr lang="en-US" sz="1600" b="1" dirty="0"/>
              <a:t>Automatic Differentiation</a:t>
            </a:r>
            <a:r>
              <a:rPr lang="en-US" sz="1600" dirty="0"/>
              <a:t>: Overcoming numerical stability limitations allowing for flexible time step choice</a:t>
            </a:r>
          </a:p>
          <a:p>
            <a:pPr marL="285750" indent="-285750">
              <a:lnSpc>
                <a:spcPct val="150000"/>
              </a:lnSpc>
              <a:buFont typeface="Arial" panose="020B0604020202020204" pitchFamily="34" charset="0"/>
              <a:buChar char="•"/>
            </a:pPr>
            <a:r>
              <a:rPr lang="en-US" sz="1600" b="1" dirty="0"/>
              <a:t>Integration of Physics and Measurements</a:t>
            </a:r>
            <a:r>
              <a:rPr lang="en-US" sz="1600" dirty="0"/>
              <a:t>: Seamlessly combines physical laws and limited data into the learning process.</a:t>
            </a:r>
          </a:p>
        </p:txBody>
      </p:sp>
      <p:sp>
        <p:nvSpPr>
          <p:cNvPr id="8" name="TextBox 7">
            <a:extLst>
              <a:ext uri="{FF2B5EF4-FFF2-40B4-BE49-F238E27FC236}">
                <a16:creationId xmlns:a16="http://schemas.microsoft.com/office/drawing/2014/main" id="{C0E0CA7A-D21F-6D91-B787-D7CAF0ABD624}"/>
              </a:ext>
            </a:extLst>
          </p:cNvPr>
          <p:cNvSpPr txBox="1"/>
          <p:nvPr/>
        </p:nvSpPr>
        <p:spPr>
          <a:xfrm>
            <a:off x="1255014" y="4704429"/>
            <a:ext cx="9461754" cy="1211037"/>
          </a:xfrm>
          <a:prstGeom prst="rect">
            <a:avLst/>
          </a:prstGeom>
          <a:noFill/>
        </p:spPr>
        <p:txBody>
          <a:bodyPr wrap="square">
            <a:spAutoFit/>
          </a:bodyPr>
          <a:lstStyle/>
          <a:p>
            <a:pPr>
              <a:lnSpc>
                <a:spcPct val="150000"/>
              </a:lnSpc>
              <a:buNone/>
            </a:pPr>
            <a:r>
              <a:rPr lang="en-US" b="1" dirty="0"/>
              <a:t>Core Strengths</a:t>
            </a:r>
          </a:p>
          <a:p>
            <a:pPr>
              <a:lnSpc>
                <a:spcPct val="150000"/>
              </a:lnSpc>
            </a:pPr>
            <a:r>
              <a:rPr lang="en-US" sz="1600" b="1" dirty="0"/>
              <a:t>Improved Scalability-</a:t>
            </a:r>
            <a:r>
              <a:rPr lang="en-US" sz="1600" dirty="0"/>
              <a:t> Much more efficient handling of complex, higher-dimensional problems</a:t>
            </a:r>
          </a:p>
          <a:p>
            <a:pPr>
              <a:lnSpc>
                <a:spcPct val="150000"/>
              </a:lnSpc>
            </a:pPr>
            <a:r>
              <a:rPr lang="en-US" sz="1600" b="1" dirty="0"/>
              <a:t>Accuracy and Robustness- </a:t>
            </a:r>
            <a:r>
              <a:rPr lang="en-US" sz="1600" dirty="0"/>
              <a:t>Consistent and reliable solutions under varying conditions and sparse data</a:t>
            </a:r>
          </a:p>
        </p:txBody>
      </p:sp>
    </p:spTree>
    <p:extLst>
      <p:ext uri="{BB962C8B-B14F-4D97-AF65-F5344CB8AC3E}">
        <p14:creationId xmlns:p14="http://schemas.microsoft.com/office/powerpoint/2010/main" val="4199293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64910</TotalTime>
  <Words>3999</Words>
  <Application>Microsoft Macintosh PowerPoint</Application>
  <PresentationFormat>Widescreen</PresentationFormat>
  <Paragraphs>461</Paragraphs>
  <Slides>36</Slides>
  <Notes>3</Notes>
  <HiddenSlides>9</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Aptos</vt:lpstr>
      <vt:lpstr>Aptos Display</vt:lpstr>
      <vt:lpstr>Arial</vt:lpstr>
      <vt:lpstr>Calibri</vt:lpstr>
      <vt:lpstr>Cambria Math</vt:lpstr>
      <vt:lpstr>Harding</vt:lpstr>
      <vt:lpstr>Helvetica</vt:lpstr>
      <vt:lpstr>rival-sans</vt:lpstr>
      <vt:lpstr>roboto</vt:lpstr>
      <vt:lpstr>system-ui</vt:lpstr>
      <vt:lpstr>Times New Roman</vt:lpstr>
      <vt:lpstr>Office Theme</vt:lpstr>
      <vt:lpstr>Physics-Informed Neural Networks (PINNs)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PINN Structure and Components Training of forward solution</vt:lpstr>
      <vt:lpstr>PowerPoint Presentation</vt:lpstr>
      <vt:lpstr>PINNs for Inverse Problems- Using measurements data</vt:lpstr>
      <vt:lpstr>PINN Structure and Components Training of inverse solution</vt:lpstr>
      <vt:lpstr>Practical Challenges</vt:lpstr>
      <vt:lpstr>PowerPoint Presentation</vt:lpstr>
      <vt:lpstr>PowerPoint Presentation</vt:lpstr>
      <vt:lpstr>RANS-PINN based Simulation Surrogates for Predicting Turbulent Flows Ghosh et al., 2023</vt:lpstr>
      <vt:lpstr>Hidden fluid mechanics: Learning velocity and pressure fields from flow flow visualizations Raissi, Yazdani &amp; Karniadakis, 2020</vt:lpstr>
      <vt:lpstr>Physics-Informed Neural Networks for High-Resolution Weather Reconstruction from Sparse Weather Stations  Moreno Soto et al. , 2024</vt:lpstr>
      <vt:lpstr>PowerPoint Presentation</vt:lpstr>
      <vt:lpstr>Physics‑Informed Graph Neural Networks for Water Distribution Systems Ashraf et al., 2024</vt:lpstr>
      <vt:lpstr>Predicting Molecular Properties with Covariant Compositional Networks Hy et al., 2018</vt:lpstr>
      <vt:lpstr>Physics-Informed Learning of Governing Equations from Scarce Data  Chen, Liu &amp; Sun, 2021</vt:lpstr>
      <vt:lpstr>Robust discovery of partial differential equations in complex situations Xu and Zhang, 2021</vt:lpstr>
      <vt:lpstr>Data‐Driven Equation Discovery of Ocean Mesoscale Closures Laure Zanna1,2 and Thomas Bolton2</vt:lpstr>
      <vt:lpstr>Thank you vey much!!</vt:lpstr>
      <vt:lpstr>Forward Physics-Informed Neural Networks for Catalytic CO₂ Methanation in Isothermal Fixed-Bed Reactors (Ngo &amp; Lim, 2023)</vt:lpstr>
      <vt:lpstr>PowerPoint Presentation</vt:lpstr>
      <vt:lpstr>Enhancing Arterial Blood Flow Simulations through Physics-Informed Neural Networks</vt:lpstr>
      <vt:lpstr>Physics-informed Neural Networks with Fourier Features for Seismic Wavefield Simulation in Time-Domain Nonsmooth Complex Media </vt:lpstr>
      <vt:lpstr>Physics-informed neural network for seismic wave inversion in layered semi-infinite domain</vt:lpstr>
      <vt:lpstr>Physics-Informed Neural Networks for Low Reynolds Number Flows over Cylinder</vt:lpstr>
      <vt:lpstr>Learning rigid-body simulators over implicit shapes for large-scale scenes and vision</vt:lpstr>
      <vt:lpstr>Data-driven discovery of partial differential equations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אמרי אהרוני ארלב</dc:creator>
  <cp:lastModifiedBy>אמרי אהרוני ארלב</cp:lastModifiedBy>
  <cp:revision>116</cp:revision>
  <dcterms:created xsi:type="dcterms:W3CDTF">2025-02-26T13:04:14Z</dcterms:created>
  <dcterms:modified xsi:type="dcterms:W3CDTF">2025-05-28T07:50:24Z</dcterms:modified>
</cp:coreProperties>
</file>